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924" autoAdjust="0"/>
  </p:normalViewPr>
  <p:slideViewPr>
    <p:cSldViewPr>
      <p:cViewPr varScale="1">
        <p:scale>
          <a:sx n="75" d="100"/>
          <a:sy n="75" d="100"/>
        </p:scale>
        <p:origin x="1666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winkliges Dreiec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17" name="Untertitel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de-DE"/>
              <a:t>Formatvorlage des Untertitelmasters durch Klicken bearbeiten</a:t>
            </a:r>
            <a:endParaRPr kumimoji="0" lang="en-US"/>
          </a:p>
        </p:txBody>
      </p:sp>
      <p:grpSp>
        <p:nvGrpSpPr>
          <p:cNvPr id="2" name="Gruppieren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ihand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ihand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ihand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Gerade Verbindung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umsplatzhalt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207A4A3-782D-4208-87F2-3AB81B59BD21}" type="datetimeFigureOut">
              <a:rPr lang="de-DE" smtClean="0"/>
              <a:t>02.12.2024</a:t>
            </a:fld>
            <a:endParaRPr lang="de-DE"/>
          </a:p>
        </p:txBody>
      </p:sp>
      <p:sp>
        <p:nvSpPr>
          <p:cNvPr id="19" name="Fußzeilenplatzhalt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de-DE"/>
          </a:p>
        </p:txBody>
      </p:sp>
      <p:sp>
        <p:nvSpPr>
          <p:cNvPr id="27" name="Foliennummernplatzhalt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792E885-13DE-436F-A261-6328DE096D5B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7A4A3-782D-4208-87F2-3AB81B59BD21}" type="datetimeFigureOut">
              <a:rPr lang="de-DE" smtClean="0"/>
              <a:t>02.12.2024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2E885-13DE-436F-A261-6328DE096D5B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7A4A3-782D-4208-87F2-3AB81B59BD21}" type="datetimeFigureOut">
              <a:rPr lang="de-DE" smtClean="0"/>
              <a:t>02.12.2024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2E885-13DE-436F-A261-6328DE096D5B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7A4A3-782D-4208-87F2-3AB81B59BD21}" type="datetimeFigureOut">
              <a:rPr lang="de-DE" smtClean="0"/>
              <a:t>02.12.2024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2E885-13DE-436F-A261-6328DE096D5B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7A4A3-782D-4208-87F2-3AB81B59BD21}" type="datetimeFigureOut">
              <a:rPr lang="de-DE" smtClean="0"/>
              <a:t>02.12.2024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2E885-13DE-436F-A261-6328DE096D5B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Eingekerbter Richtungspfeil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Eingekerbter Richtungspfeil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7A4A3-782D-4208-87F2-3AB81B59BD21}" type="datetimeFigureOut">
              <a:rPr lang="de-DE" smtClean="0"/>
              <a:t>02.12.2024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2E885-13DE-436F-A261-6328DE096D5B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leich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e-DE"/>
              <a:t>Textmasterformat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e-DE"/>
              <a:t>Textmasterformat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7A4A3-782D-4208-87F2-3AB81B59BD21}" type="datetimeFigureOut">
              <a:rPr lang="de-DE" smtClean="0"/>
              <a:t>02.12.2024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2E885-13DE-436F-A261-6328DE096D5B}" type="slidenum">
              <a:rPr lang="de-DE" smtClean="0"/>
              <a:t>‹Nr.›</a:t>
            </a:fld>
            <a:endParaRPr lang="de-D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7A4A3-782D-4208-87F2-3AB81B59BD21}" type="datetimeFigureOut">
              <a:rPr lang="de-DE" smtClean="0"/>
              <a:t>02.12.2024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2E885-13DE-436F-A261-6328DE096D5B}" type="slidenum">
              <a:rPr lang="de-DE" smtClean="0"/>
              <a:t>‹Nr.›</a:t>
            </a:fld>
            <a:endParaRPr lang="de-DE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7A4A3-782D-4208-87F2-3AB81B59BD21}" type="datetimeFigureOut">
              <a:rPr lang="de-DE" smtClean="0"/>
              <a:t>02.12.2024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2E885-13DE-436F-A261-6328DE096D5B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2207A4A3-782D-4208-87F2-3AB81B59BD21}" type="datetimeFigureOut">
              <a:rPr lang="de-DE" smtClean="0"/>
              <a:t>02.12.2024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2E885-13DE-436F-A261-6328DE096D5B}" type="slidenum">
              <a:rPr lang="de-DE" smtClean="0"/>
              <a:t>‹Nr.›</a:t>
            </a:fld>
            <a:endParaRPr lang="de-D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de-DE"/>
              <a:t>Textmasterformat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de-DE"/>
              <a:t>Bild durch Klicken auf Symbol hinzufügen</a:t>
            </a:r>
            <a:endParaRPr kumimoji="0" lang="en-US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207A4A3-782D-4208-87F2-3AB81B59BD21}" type="datetimeFigureOut">
              <a:rPr lang="de-DE" smtClean="0"/>
              <a:t>02.12.2024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792E885-13DE-436F-A261-6328DE096D5B}" type="slidenum">
              <a:rPr lang="de-DE" smtClean="0"/>
              <a:t>‹Nr.›</a:t>
            </a:fld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8" name="Freihand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ihand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htwinkliges Dreiec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Gerade Verbindung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Eingekerbter Richtungspfeil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Eingekerbter Richtungspfeil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ihand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ihand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echtwinkliges Dreiec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Gerade Verbindung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elplatzhalt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0" name="Textplatzhalt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e-DE"/>
              <a:t>Textmasterformat bearbeiten</a:t>
            </a:r>
          </a:p>
          <a:p>
            <a:pPr lvl="1" eaLnBrk="1" latinLnBrk="0" hangingPunct="1"/>
            <a:r>
              <a:rPr kumimoji="0" lang="de-DE"/>
              <a:t>Zweite Ebene</a:t>
            </a:r>
          </a:p>
          <a:p>
            <a:pPr lvl="2" eaLnBrk="1" latinLnBrk="0" hangingPunct="1"/>
            <a:r>
              <a:rPr kumimoji="0" lang="de-DE"/>
              <a:t>Dritte Ebene</a:t>
            </a:r>
          </a:p>
          <a:p>
            <a:pPr lvl="3" eaLnBrk="1" latinLnBrk="0" hangingPunct="1"/>
            <a:r>
              <a:rPr kumimoji="0" lang="de-DE"/>
              <a:t>Vierte Ebene</a:t>
            </a:r>
          </a:p>
          <a:p>
            <a:pPr lvl="4" eaLnBrk="1" latinLnBrk="0" hangingPunct="1"/>
            <a:r>
              <a:rPr kumimoji="0" lang="de-DE"/>
              <a:t>Fünfte Ebene</a:t>
            </a:r>
            <a:endParaRPr kumimoji="0" lang="en-US"/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207A4A3-782D-4208-87F2-3AB81B59BD21}" type="datetimeFigureOut">
              <a:rPr lang="de-DE" smtClean="0"/>
              <a:t>02.12.2024</a:t>
            </a:fld>
            <a:endParaRPr lang="de-DE"/>
          </a:p>
        </p:txBody>
      </p:sp>
      <p:sp>
        <p:nvSpPr>
          <p:cNvPr id="22" name="Fußzeilenplatzhalt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de-DE"/>
          </a:p>
        </p:txBody>
      </p:sp>
      <p:sp>
        <p:nvSpPr>
          <p:cNvPr id="18" name="Foliennummernplatzhalt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792E885-13DE-436F-A261-6328DE096D5B}" type="slidenum">
              <a:rPr lang="de-DE" smtClean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8458"/>
            <a:ext cx="7772400" cy="864096"/>
          </a:xfrm>
        </p:spPr>
        <p:txBody>
          <a:bodyPr>
            <a:normAutofit fontScale="90000"/>
          </a:bodyPr>
          <a:lstStyle/>
          <a:p>
            <a:pPr algn="ctr"/>
            <a:br>
              <a:rPr lang="de-DE" dirty="0"/>
            </a:br>
            <a:br>
              <a:rPr lang="de-DE" dirty="0"/>
            </a:br>
            <a:br>
              <a:rPr lang="de-DE" dirty="0"/>
            </a:br>
            <a:br>
              <a:rPr lang="de-DE" dirty="0"/>
            </a:br>
            <a:r>
              <a:rPr lang="de-DE" dirty="0"/>
              <a:t>Geometrie - Werkzeuge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5492080" y="6093296"/>
            <a:ext cx="3488432" cy="409600"/>
          </a:xfrm>
        </p:spPr>
        <p:txBody>
          <a:bodyPr>
            <a:normAutofit fontScale="55000" lnSpcReduction="20000"/>
          </a:bodyPr>
          <a:lstStyle/>
          <a:p>
            <a:r>
              <a:rPr lang="de-DE" b="1" dirty="0">
                <a:solidFill>
                  <a:schemeClr val="bg1"/>
                </a:solidFill>
              </a:rPr>
              <a:t>R. Schwarz, </a:t>
            </a:r>
            <a:r>
              <a:rPr lang="de-DE" b="1" dirty="0" err="1">
                <a:solidFill>
                  <a:schemeClr val="bg1"/>
                </a:solidFill>
              </a:rPr>
              <a:t>StD</a:t>
            </a:r>
            <a:r>
              <a:rPr lang="de-DE" b="1" dirty="0">
                <a:solidFill>
                  <a:schemeClr val="bg1"/>
                </a:solidFill>
              </a:rPr>
              <a:t>, </a:t>
            </a:r>
            <a:r>
              <a:rPr lang="de-DE" b="1" dirty="0" err="1">
                <a:solidFill>
                  <a:schemeClr val="bg1"/>
                </a:solidFill>
              </a:rPr>
              <a:t>RoKo</a:t>
            </a:r>
            <a:r>
              <a:rPr lang="de-DE" b="1" dirty="0">
                <a:solidFill>
                  <a:schemeClr val="bg1"/>
                </a:solidFill>
              </a:rPr>
              <a:t> Deggendorf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A55A3D9D-826B-4022-A0D6-60B94872DE1B}"/>
                  </a:ext>
                </a:extLst>
              </p:cNvPr>
              <p:cNvSpPr txBox="1"/>
              <p:nvPr/>
            </p:nvSpPr>
            <p:spPr>
              <a:xfrm>
                <a:off x="467544" y="882554"/>
                <a:ext cx="8208912" cy="9643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AutoNum type="arabicPeriod"/>
                </a:pPr>
                <a:r>
                  <a:rPr lang="de-DE" dirty="0"/>
                  <a:t>Skalarprodukt   </a:t>
                </a:r>
                <a14:m>
                  <m:oMath xmlns:m="http://schemas.openxmlformats.org/officeDocument/2006/math">
                    <m:r>
                      <a:rPr lang="de-DE" b="0" i="0" smtClean="0">
                        <a:latin typeface="Cambria Math" panose="02040503050406030204" pitchFamily="18" charset="0"/>
                      </a:rPr>
                      <m:t>  </m:t>
                    </m:r>
                    <m:acc>
                      <m:accPr>
                        <m:chr m:val="⃗"/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acc>
                    <m:r>
                      <a:rPr lang="de-DE" b="0" i="0" smtClean="0">
                        <a:latin typeface="Cambria Math" panose="02040503050406030204" pitchFamily="18" charset="0"/>
                      </a:rPr>
                      <m:t> ∗</m:t>
                    </m:r>
                    <m:acc>
                      <m:accPr>
                        <m:chr m:val="⃗"/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acc>
                    <m:r>
                      <a:rPr lang="de-DE" b="0" i="1" smtClean="0">
                        <a:latin typeface="Cambria Math" panose="02040503050406030204" pitchFamily="18" charset="0"/>
                      </a:rPr>
                      <m:t>   →</m:t>
                    </m:r>
                  </m:oMath>
                </a14:m>
                <a:r>
                  <a:rPr lang="de-DE" b="0" dirty="0"/>
                  <a:t>   Zahl  ( Skalar )</a:t>
                </a:r>
              </a:p>
              <a:p>
                <a:pPr marL="342900" indent="-342900">
                  <a:buAutoNum type="arabicPeriod"/>
                </a:pPr>
                <a:endParaRPr lang="de-DE" dirty="0"/>
              </a:p>
              <a:p>
                <a:r>
                  <a:rPr lang="de-DE" dirty="0"/>
                  <a:t>	Berechnung   </a:t>
                </a:r>
              </a:p>
            </p:txBody>
          </p:sp>
        </mc:Choice>
        <mc:Fallback xmlns="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A55A3D9D-826B-4022-A0D6-60B94872DE1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882554"/>
                <a:ext cx="8208912" cy="964303"/>
              </a:xfrm>
              <a:prstGeom prst="rect">
                <a:avLst/>
              </a:prstGeom>
              <a:blipFill>
                <a:blip r:embed="rId2"/>
                <a:stretch>
                  <a:fillRect l="-1114" t="-6329" b="-9494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Grafik 6">
            <a:extLst>
              <a:ext uri="{FF2B5EF4-FFF2-40B4-BE49-F238E27FC236}">
                <a16:creationId xmlns:a16="http://schemas.microsoft.com/office/drawing/2014/main" id="{04941E75-E966-4A0E-A4EF-DF175D2EA4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31840" y="1364705"/>
            <a:ext cx="2088232" cy="1127171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F6CAA259-D793-4A0A-A313-375002199B6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24096" y="2329008"/>
            <a:ext cx="5474673" cy="1099992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58F2709A-0F5D-4672-8AA8-193F9A01E046}"/>
                  </a:ext>
                </a:extLst>
              </p:cNvPr>
              <p:cNvSpPr txBox="1"/>
              <p:nvPr/>
            </p:nvSpPr>
            <p:spPr>
              <a:xfrm>
                <a:off x="971600" y="3429000"/>
                <a:ext cx="7632848" cy="2094548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de-DE" dirty="0"/>
                  <a:t>alternativ kann auch die geometrische Definition benutzt werden:</a:t>
                </a:r>
              </a:p>
              <a:p>
                <a:endParaRPr lang="de-DE" dirty="0"/>
              </a:p>
              <a:p>
                <a:r>
                  <a:rPr lang="de-DE" dirty="0"/>
                  <a:t>Skalarprodukt   </a:t>
                </a:r>
                <a14:m>
                  <m:oMath xmlns:m="http://schemas.openxmlformats.org/officeDocument/2006/math">
                    <m:r>
                      <a:rPr lang="de-DE">
                        <a:latin typeface="Cambria Math" panose="02040503050406030204" pitchFamily="18" charset="0"/>
                      </a:rPr>
                      <m:t>  </m:t>
                    </m:r>
                    <m:acc>
                      <m:accPr>
                        <m:chr m:val="⃗"/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de-DE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acc>
                    <m:r>
                      <a:rPr lang="de-DE">
                        <a:latin typeface="Cambria Math" panose="02040503050406030204" pitchFamily="18" charset="0"/>
                      </a:rPr>
                      <m:t> ∗</m:t>
                    </m:r>
                    <m:acc>
                      <m:accPr>
                        <m:chr m:val="⃗"/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de-DE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acc>
                    <m:r>
                      <a:rPr lang="de-DE" b="0" i="1" smtClean="0">
                        <a:latin typeface="Cambria Math" panose="02040503050406030204" pitchFamily="18" charset="0"/>
                      </a:rPr>
                      <m:t> =| </m:t>
                    </m:r>
                    <m:acc>
                      <m:accPr>
                        <m:chr m:val="⃗"/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acc>
                    <m:r>
                      <a:rPr lang="de-DE" b="0" i="1" smtClean="0">
                        <a:latin typeface="Cambria Math" panose="02040503050406030204" pitchFamily="18" charset="0"/>
                      </a:rPr>
                      <m:t> |∗</m:t>
                    </m:r>
                    <m:d>
                      <m:dPr>
                        <m:begChr m:val="|"/>
                        <m:endChr m:val="|"/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de-DE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</m:acc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d>
                    <m:r>
                      <a:rPr lang="de-DE" b="0" i="1" smtClean="0">
                        <a:latin typeface="Cambria Math" panose="02040503050406030204" pitchFamily="18" charset="0"/>
                      </a:rPr>
                      <m:t>∗</m:t>
                    </m:r>
                    <m:func>
                      <m:funcPr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de-DE" b="0" i="0" smtClean="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d>
                          <m:dPr>
                            <m:ctrlPr>
                              <a:rPr lang="de-DE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𝛼</m:t>
                            </m:r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</m:e>
                        </m:d>
                      </m:e>
                    </m:func>
                  </m:oMath>
                </a14:m>
                <a:endParaRPr lang="de-DE" dirty="0"/>
              </a:p>
              <a:p>
                <a:endParaRPr lang="de-DE" dirty="0"/>
              </a:p>
              <a:p>
                <a:r>
                  <a:rPr lang="de-DE" dirty="0"/>
                  <a:t>eher unüblich, da der Winkel im allgemeinen nicht bekannt ist:</a:t>
                </a:r>
                <a:br>
                  <a:rPr lang="de-DE" dirty="0"/>
                </a:br>
                <a:r>
                  <a:rPr lang="de-DE" dirty="0"/>
                  <a:t>umgekehrt wird ein Schuh daraus: Zwischenwinkel bestimmen</a:t>
                </a:r>
              </a:p>
              <a:p>
                <a:endParaRPr lang="de-DE" dirty="0"/>
              </a:p>
            </p:txBody>
          </p:sp>
        </mc:Choice>
        <mc:Fallback xmlns="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58F2709A-0F5D-4672-8AA8-193F9A01E0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600" y="3429000"/>
                <a:ext cx="7632848" cy="2094548"/>
              </a:xfrm>
              <a:prstGeom prst="rect">
                <a:avLst/>
              </a:prstGeom>
              <a:blipFill>
                <a:blip r:embed="rId5"/>
                <a:stretch>
                  <a:fillRect l="-639" t="-1749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993330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8458"/>
            <a:ext cx="7772400" cy="864096"/>
          </a:xfrm>
        </p:spPr>
        <p:txBody>
          <a:bodyPr>
            <a:normAutofit fontScale="90000"/>
          </a:bodyPr>
          <a:lstStyle/>
          <a:p>
            <a:pPr algn="ctr"/>
            <a:br>
              <a:rPr lang="de-DE" dirty="0"/>
            </a:br>
            <a:br>
              <a:rPr lang="de-DE" dirty="0"/>
            </a:br>
            <a:br>
              <a:rPr lang="de-DE" dirty="0"/>
            </a:br>
            <a:br>
              <a:rPr lang="de-DE" dirty="0"/>
            </a:br>
            <a:r>
              <a:rPr lang="de-DE" dirty="0"/>
              <a:t>Geometrie - Werkzeuge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5492080" y="6093296"/>
            <a:ext cx="3488432" cy="409600"/>
          </a:xfrm>
        </p:spPr>
        <p:txBody>
          <a:bodyPr>
            <a:normAutofit fontScale="55000" lnSpcReduction="20000"/>
          </a:bodyPr>
          <a:lstStyle/>
          <a:p>
            <a:r>
              <a:rPr lang="de-DE" b="1" dirty="0">
                <a:solidFill>
                  <a:schemeClr val="bg1"/>
                </a:solidFill>
              </a:rPr>
              <a:t>R. Schwarz, </a:t>
            </a:r>
            <a:r>
              <a:rPr lang="de-DE" b="1" dirty="0" err="1">
                <a:solidFill>
                  <a:schemeClr val="bg1"/>
                </a:solidFill>
              </a:rPr>
              <a:t>StD</a:t>
            </a:r>
            <a:r>
              <a:rPr lang="de-DE" b="1" dirty="0">
                <a:solidFill>
                  <a:schemeClr val="bg1"/>
                </a:solidFill>
              </a:rPr>
              <a:t>, </a:t>
            </a:r>
            <a:r>
              <a:rPr lang="de-DE" b="1" dirty="0" err="1">
                <a:solidFill>
                  <a:schemeClr val="bg1"/>
                </a:solidFill>
              </a:rPr>
              <a:t>RoKo</a:t>
            </a:r>
            <a:r>
              <a:rPr lang="de-DE" b="1" dirty="0">
                <a:solidFill>
                  <a:schemeClr val="bg1"/>
                </a:solidFill>
              </a:rPr>
              <a:t> Deggendorf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A55A3D9D-826B-4022-A0D6-60B94872DE1B}"/>
                  </a:ext>
                </a:extLst>
              </p:cNvPr>
              <p:cNvSpPr txBox="1"/>
              <p:nvPr/>
            </p:nvSpPr>
            <p:spPr>
              <a:xfrm>
                <a:off x="467544" y="882554"/>
                <a:ext cx="8208912" cy="9643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AutoNum type="arabicPeriod"/>
                </a:pPr>
                <a:r>
                  <a:rPr lang="de-DE" dirty="0"/>
                  <a:t>Skalarprodukt   </a:t>
                </a:r>
                <a14:m>
                  <m:oMath xmlns:m="http://schemas.openxmlformats.org/officeDocument/2006/math">
                    <m:r>
                      <a:rPr lang="de-DE" b="0" i="0" smtClean="0">
                        <a:latin typeface="Cambria Math" panose="02040503050406030204" pitchFamily="18" charset="0"/>
                      </a:rPr>
                      <m:t>  </m:t>
                    </m:r>
                    <m:acc>
                      <m:accPr>
                        <m:chr m:val="⃗"/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acc>
                    <m:r>
                      <a:rPr lang="de-DE" b="0" i="0" smtClean="0">
                        <a:latin typeface="Cambria Math" panose="02040503050406030204" pitchFamily="18" charset="0"/>
                      </a:rPr>
                      <m:t> ∗</m:t>
                    </m:r>
                    <m:acc>
                      <m:accPr>
                        <m:chr m:val="⃗"/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acc>
                    <m:r>
                      <a:rPr lang="de-DE" b="0" i="1" smtClean="0">
                        <a:latin typeface="Cambria Math" panose="02040503050406030204" pitchFamily="18" charset="0"/>
                      </a:rPr>
                      <m:t>   →</m:t>
                    </m:r>
                  </m:oMath>
                </a14:m>
                <a:r>
                  <a:rPr lang="de-DE" b="0" dirty="0"/>
                  <a:t>   Zahl  ( Skalar )</a:t>
                </a:r>
              </a:p>
              <a:p>
                <a:pPr marL="342900" indent="-342900">
                  <a:buAutoNum type="arabicPeriod"/>
                </a:pPr>
                <a:endParaRPr lang="de-DE" dirty="0"/>
              </a:p>
              <a:p>
                <a:r>
                  <a:rPr lang="de-DE" dirty="0"/>
                  <a:t>	typische Aufgabenstellungen:  </a:t>
                </a:r>
              </a:p>
            </p:txBody>
          </p:sp>
        </mc:Choice>
        <mc:Fallback xmlns="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A55A3D9D-826B-4022-A0D6-60B94872DE1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882554"/>
                <a:ext cx="8208912" cy="964303"/>
              </a:xfrm>
              <a:prstGeom prst="rect">
                <a:avLst/>
              </a:prstGeom>
              <a:blipFill>
                <a:blip r:embed="rId2"/>
                <a:stretch>
                  <a:fillRect l="-1114" t="-6329" b="-9494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feld 8">
            <a:extLst>
              <a:ext uri="{FF2B5EF4-FFF2-40B4-BE49-F238E27FC236}">
                <a16:creationId xmlns:a16="http://schemas.microsoft.com/office/drawing/2014/main" id="{58F2709A-0F5D-4672-8AA8-193F9A01E046}"/>
              </a:ext>
            </a:extLst>
          </p:cNvPr>
          <p:cNvSpPr txBox="1"/>
          <p:nvPr/>
        </p:nvSpPr>
        <p:spPr>
          <a:xfrm>
            <a:off x="395536" y="1851522"/>
            <a:ext cx="8280920" cy="34163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Betrag eines Vektors, Abstand zweier Punkte</a:t>
            </a:r>
            <a:br>
              <a:rPr lang="de-DE" dirty="0"/>
            </a:br>
            <a:r>
              <a:rPr lang="de-DE" dirty="0"/>
              <a:t>( 1, 2 )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Einheitsvektor herstellen:</a:t>
            </a:r>
            <a:br>
              <a:rPr lang="de-DE" dirty="0"/>
            </a:br>
            <a:r>
              <a:rPr lang="de-DE" dirty="0"/>
              <a:t>wichtig für konstruktive Schritte mit Hilfe der analytischen</a:t>
            </a:r>
            <a:br>
              <a:rPr lang="de-DE" dirty="0"/>
            </a:br>
            <a:r>
              <a:rPr lang="de-DE" dirty="0"/>
              <a:t>Geometrie – gehe in eine gegebene Richtung genau z. Bsp. 3 LE</a:t>
            </a:r>
            <a:br>
              <a:rPr lang="de-DE" dirty="0"/>
            </a:br>
            <a:r>
              <a:rPr lang="de-DE" dirty="0"/>
              <a:t>( 3, 4 )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Überprüfen auf „senkrecht“-Beziehung</a:t>
            </a:r>
            <a:br>
              <a:rPr lang="de-DE" dirty="0"/>
            </a:br>
            <a:r>
              <a:rPr lang="de-DE" dirty="0"/>
              <a:t>( 5, 6 )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Winkelbestimmung zu zwei Vektoren</a:t>
            </a:r>
            <a:br>
              <a:rPr lang="de-DE" dirty="0"/>
            </a:br>
            <a:r>
              <a:rPr lang="de-DE" dirty="0"/>
              <a:t>( 7, 8 )</a:t>
            </a:r>
          </a:p>
          <a:p>
            <a:r>
              <a:rPr lang="de-DE" dirty="0"/>
              <a:t>    </a:t>
            </a:r>
            <a:r>
              <a:rPr lang="de-DE" dirty="0" err="1"/>
              <a:t>Bsp</a:t>
            </a:r>
            <a:r>
              <a:rPr lang="de-DE" dirty="0"/>
              <a:t>:  Schnittwinkel Gerade – Gerade, Gerade – Ebene, Ebene - Ebene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665716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8458"/>
            <a:ext cx="7772400" cy="864096"/>
          </a:xfrm>
        </p:spPr>
        <p:txBody>
          <a:bodyPr>
            <a:normAutofit fontScale="90000"/>
          </a:bodyPr>
          <a:lstStyle/>
          <a:p>
            <a:pPr algn="ctr"/>
            <a:br>
              <a:rPr lang="de-DE" dirty="0"/>
            </a:br>
            <a:br>
              <a:rPr lang="de-DE" dirty="0"/>
            </a:br>
            <a:br>
              <a:rPr lang="de-DE" dirty="0"/>
            </a:br>
            <a:br>
              <a:rPr lang="de-DE" dirty="0"/>
            </a:br>
            <a:r>
              <a:rPr lang="de-DE" dirty="0"/>
              <a:t>Geometrie - Werkzeuge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5492080" y="6093296"/>
            <a:ext cx="3488432" cy="409600"/>
          </a:xfrm>
        </p:spPr>
        <p:txBody>
          <a:bodyPr>
            <a:normAutofit fontScale="55000" lnSpcReduction="20000"/>
          </a:bodyPr>
          <a:lstStyle/>
          <a:p>
            <a:r>
              <a:rPr lang="de-DE" b="1" dirty="0">
                <a:solidFill>
                  <a:schemeClr val="bg1"/>
                </a:solidFill>
              </a:rPr>
              <a:t>R. Schwarz, </a:t>
            </a:r>
            <a:r>
              <a:rPr lang="de-DE" b="1" dirty="0" err="1">
                <a:solidFill>
                  <a:schemeClr val="bg1"/>
                </a:solidFill>
              </a:rPr>
              <a:t>StD</a:t>
            </a:r>
            <a:r>
              <a:rPr lang="de-DE" b="1" dirty="0">
                <a:solidFill>
                  <a:schemeClr val="bg1"/>
                </a:solidFill>
              </a:rPr>
              <a:t>, </a:t>
            </a:r>
            <a:r>
              <a:rPr lang="de-DE" b="1" dirty="0" err="1">
                <a:solidFill>
                  <a:schemeClr val="bg1"/>
                </a:solidFill>
              </a:rPr>
              <a:t>RoKo</a:t>
            </a:r>
            <a:r>
              <a:rPr lang="de-DE" b="1" dirty="0">
                <a:solidFill>
                  <a:schemeClr val="bg1"/>
                </a:solidFill>
              </a:rPr>
              <a:t> Deggendorf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A55A3D9D-826B-4022-A0D6-60B94872DE1B}"/>
                  </a:ext>
                </a:extLst>
              </p:cNvPr>
              <p:cNvSpPr txBox="1"/>
              <p:nvPr/>
            </p:nvSpPr>
            <p:spPr>
              <a:xfrm>
                <a:off x="467544" y="882554"/>
                <a:ext cx="5256584" cy="622728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de-DE" dirty="0"/>
                  <a:t>2. Kreuzprodukt   </a:t>
                </a:r>
                <a14:m>
                  <m:oMath xmlns:m="http://schemas.openxmlformats.org/officeDocument/2006/math">
                    <m:r>
                      <a:rPr lang="de-DE" b="0" i="0" smtClean="0">
                        <a:latin typeface="Cambria Math" panose="02040503050406030204" pitchFamily="18" charset="0"/>
                      </a:rPr>
                      <m:t>  </m:t>
                    </m:r>
                    <m:acc>
                      <m:accPr>
                        <m:chr m:val="⃗"/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acc>
                    <m:r>
                      <a:rPr lang="de-DE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de-DE" b="0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de-DE" b="0" i="1" smtClean="0">
                        <a:latin typeface="Cambria Math" panose="02040503050406030204" pitchFamily="18" charset="0"/>
                      </a:rPr>
                      <m:t> </m:t>
                    </m:r>
                    <m:acc>
                      <m:accPr>
                        <m:chr m:val="⃗"/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acc>
                    <m:r>
                      <a:rPr lang="de-DE" b="0" i="1" smtClean="0">
                        <a:latin typeface="Cambria Math" panose="02040503050406030204" pitchFamily="18" charset="0"/>
                      </a:rPr>
                      <m:t>   →</m:t>
                    </m:r>
                  </m:oMath>
                </a14:m>
                <a:r>
                  <a:rPr lang="de-DE" b="0" dirty="0"/>
                  <a:t>   Vektor</a:t>
                </a:r>
                <a:br>
                  <a:rPr lang="de-DE" b="0" dirty="0"/>
                </a:br>
                <a:r>
                  <a:rPr lang="de-DE" b="0" dirty="0"/>
                  <a:t>    </a:t>
                </a:r>
                <a:r>
                  <a:rPr lang="de-DE" dirty="0"/>
                  <a:t>Berechnung   </a:t>
                </a:r>
              </a:p>
              <a:p>
                <a:endParaRPr lang="de-DE" dirty="0"/>
              </a:p>
              <a:p>
                <a:endParaRPr lang="de-DE" dirty="0"/>
              </a:p>
              <a:p>
                <a:endParaRPr lang="de-DE" dirty="0"/>
              </a:p>
              <a:p>
                <a:r>
                  <a:rPr lang="de-DE" dirty="0"/>
                  <a:t>    1. Schritte: </a:t>
                </a:r>
                <a:br>
                  <a:rPr lang="de-DE" dirty="0"/>
                </a:br>
                <a:r>
                  <a:rPr lang="de-DE" dirty="0"/>
                  <a:t>        leeren Ergebnisvektor mit einer </a:t>
                </a:r>
                <a:br>
                  <a:rPr lang="de-DE" dirty="0"/>
                </a:br>
                <a:r>
                  <a:rPr lang="de-DE" dirty="0"/>
                  <a:t>        eckigen Klammer und einem Minus</a:t>
                </a:r>
                <a:br>
                  <a:rPr lang="de-DE" dirty="0"/>
                </a:br>
                <a:r>
                  <a:rPr lang="de-DE" dirty="0"/>
                  <a:t>        davor in der 2. Zeile ansetzen</a:t>
                </a:r>
              </a:p>
              <a:p>
                <a:endParaRPr lang="de-DE" dirty="0"/>
              </a:p>
              <a:p>
                <a:r>
                  <a:rPr lang="de-DE" dirty="0"/>
                  <a:t>     2. Schritt: z. Bsp. Stift </a:t>
                </a:r>
                <a:br>
                  <a:rPr lang="de-DE" dirty="0"/>
                </a:br>
                <a:r>
                  <a:rPr lang="de-DE" dirty="0"/>
                  <a:t>         auf eine Zeile legen</a:t>
                </a:r>
                <a:br>
                  <a:rPr lang="de-DE" dirty="0"/>
                </a:br>
                <a:r>
                  <a:rPr lang="de-DE" dirty="0"/>
                  <a:t>         und das „Kreuzprodukt“ </a:t>
                </a:r>
                <a:br>
                  <a:rPr lang="de-DE" dirty="0"/>
                </a:br>
                <a:r>
                  <a:rPr lang="de-DE" dirty="0"/>
                  <a:t>         für die anderen beiden </a:t>
                </a:r>
                <a:br>
                  <a:rPr lang="de-DE" dirty="0"/>
                </a:br>
                <a:r>
                  <a:rPr lang="de-DE" dirty="0"/>
                  <a:t>         sichtbaren Zeilen</a:t>
                </a:r>
                <a:br>
                  <a:rPr lang="de-DE" dirty="0"/>
                </a:br>
                <a:r>
                  <a:rPr lang="de-DE" dirty="0"/>
                  <a:t>         ausführen</a:t>
                </a:r>
              </a:p>
              <a:p>
                <a:r>
                  <a:rPr lang="de-DE" b="1" dirty="0">
                    <a:solidFill>
                      <a:srgbClr val="FF0000"/>
                    </a:solidFill>
                  </a:rPr>
                  <a:t>        Terme zuerst ohne Ausrechnen mit</a:t>
                </a:r>
                <a:br>
                  <a:rPr lang="de-DE" b="1" dirty="0">
                    <a:solidFill>
                      <a:srgbClr val="FF0000"/>
                    </a:solidFill>
                  </a:rPr>
                </a:br>
                <a:r>
                  <a:rPr lang="de-DE" b="1" dirty="0">
                    <a:solidFill>
                      <a:srgbClr val="FF0000"/>
                    </a:solidFill>
                  </a:rPr>
                  <a:t>        notwendigen Vorzeichenklammern </a:t>
                </a:r>
                <a:br>
                  <a:rPr lang="de-DE" b="1" dirty="0">
                    <a:solidFill>
                      <a:srgbClr val="FF0000"/>
                    </a:solidFill>
                  </a:rPr>
                </a:br>
                <a:r>
                  <a:rPr lang="de-DE" b="1" dirty="0">
                    <a:solidFill>
                      <a:srgbClr val="FF0000"/>
                    </a:solidFill>
                  </a:rPr>
                  <a:t>        ansetzen und dann im nächsten Schritt</a:t>
                </a:r>
                <a:br>
                  <a:rPr lang="de-DE" b="1" dirty="0">
                    <a:solidFill>
                      <a:srgbClr val="FF0000"/>
                    </a:solidFill>
                  </a:rPr>
                </a:br>
                <a:r>
                  <a:rPr lang="de-DE" b="1" dirty="0">
                    <a:solidFill>
                      <a:srgbClr val="FF0000"/>
                    </a:solidFill>
                  </a:rPr>
                  <a:t>        auswerten</a:t>
                </a:r>
                <a:br>
                  <a:rPr lang="de-DE" b="1" dirty="0">
                    <a:solidFill>
                      <a:srgbClr val="FF0000"/>
                    </a:solidFill>
                  </a:rPr>
                </a:br>
                <a:endParaRPr lang="de-DE" dirty="0"/>
              </a:p>
              <a:p>
                <a:r>
                  <a:rPr lang="de-DE" dirty="0"/>
                  <a:t>         </a:t>
                </a:r>
              </a:p>
            </p:txBody>
          </p:sp>
        </mc:Choice>
        <mc:Fallback xmlns="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A55A3D9D-826B-4022-A0D6-60B94872DE1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882554"/>
                <a:ext cx="5256584" cy="6227282"/>
              </a:xfrm>
              <a:prstGeom prst="rect">
                <a:avLst/>
              </a:prstGeom>
              <a:blipFill>
                <a:blip r:embed="rId2"/>
                <a:stretch>
                  <a:fillRect l="-1044" t="-881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Grafik 3">
            <a:extLst>
              <a:ext uri="{FF2B5EF4-FFF2-40B4-BE49-F238E27FC236}">
                <a16:creationId xmlns:a16="http://schemas.microsoft.com/office/drawing/2014/main" id="{9CF302AC-9C8C-45CA-B617-12C2C19630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2156" y="1165743"/>
            <a:ext cx="2232248" cy="1161813"/>
          </a:xfrm>
          <a:prstGeom prst="rect">
            <a:avLst/>
          </a:prstGeom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417839F4-79B7-4F00-85C9-480B161C346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92080" y="1052736"/>
            <a:ext cx="3175164" cy="969597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B248C4FE-DD50-4D7E-A9E4-1CA2A4E7BB3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66155" y="2022333"/>
            <a:ext cx="3310301" cy="805797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0B370413-94D3-4595-BB62-7D45BD8F46B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38959" y="3146122"/>
            <a:ext cx="4158819" cy="883749"/>
          </a:xfrm>
          <a:prstGeom prst="rect">
            <a:avLst/>
          </a:prstGeom>
        </p:spPr>
      </p:pic>
      <p:pic>
        <p:nvPicPr>
          <p:cNvPr id="14" name="Grafik 13">
            <a:extLst>
              <a:ext uri="{FF2B5EF4-FFF2-40B4-BE49-F238E27FC236}">
                <a16:creationId xmlns:a16="http://schemas.microsoft.com/office/drawing/2014/main" id="{7DFF4CFA-6F1A-4FCF-BDE0-8D53C8B2675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538959" y="4089977"/>
            <a:ext cx="4366159" cy="986584"/>
          </a:xfrm>
          <a:prstGeom prst="rect">
            <a:avLst/>
          </a:prstGeom>
        </p:spPr>
      </p:pic>
      <p:pic>
        <p:nvPicPr>
          <p:cNvPr id="15" name="Grafik 14">
            <a:extLst>
              <a:ext uri="{FF2B5EF4-FFF2-40B4-BE49-F238E27FC236}">
                <a16:creationId xmlns:a16="http://schemas.microsoft.com/office/drawing/2014/main" id="{BCCFA0C1-8DA0-47B9-B5EC-775A081906A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272014" y="5023421"/>
            <a:ext cx="1108298" cy="1146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7310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8458"/>
            <a:ext cx="7772400" cy="864096"/>
          </a:xfrm>
        </p:spPr>
        <p:txBody>
          <a:bodyPr>
            <a:normAutofit fontScale="90000"/>
          </a:bodyPr>
          <a:lstStyle/>
          <a:p>
            <a:pPr algn="ctr"/>
            <a:br>
              <a:rPr lang="de-DE" dirty="0"/>
            </a:br>
            <a:br>
              <a:rPr lang="de-DE" dirty="0"/>
            </a:br>
            <a:br>
              <a:rPr lang="de-DE" dirty="0"/>
            </a:br>
            <a:br>
              <a:rPr lang="de-DE" dirty="0"/>
            </a:br>
            <a:r>
              <a:rPr lang="de-DE" dirty="0"/>
              <a:t>Geometrie - Werkzeuge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5492080" y="6093296"/>
            <a:ext cx="3488432" cy="409600"/>
          </a:xfrm>
        </p:spPr>
        <p:txBody>
          <a:bodyPr>
            <a:normAutofit fontScale="55000" lnSpcReduction="20000"/>
          </a:bodyPr>
          <a:lstStyle/>
          <a:p>
            <a:r>
              <a:rPr lang="de-DE" b="1" dirty="0">
                <a:solidFill>
                  <a:schemeClr val="bg1"/>
                </a:solidFill>
              </a:rPr>
              <a:t>R. Schwarz, </a:t>
            </a:r>
            <a:r>
              <a:rPr lang="de-DE" b="1" dirty="0" err="1">
                <a:solidFill>
                  <a:schemeClr val="bg1"/>
                </a:solidFill>
              </a:rPr>
              <a:t>StD</a:t>
            </a:r>
            <a:r>
              <a:rPr lang="de-DE" b="1" dirty="0">
                <a:solidFill>
                  <a:schemeClr val="bg1"/>
                </a:solidFill>
              </a:rPr>
              <a:t>, </a:t>
            </a:r>
            <a:r>
              <a:rPr lang="de-DE" b="1" dirty="0" err="1">
                <a:solidFill>
                  <a:schemeClr val="bg1"/>
                </a:solidFill>
              </a:rPr>
              <a:t>RoKo</a:t>
            </a:r>
            <a:r>
              <a:rPr lang="de-DE" b="1" dirty="0">
                <a:solidFill>
                  <a:schemeClr val="bg1"/>
                </a:solidFill>
              </a:rPr>
              <a:t> Deggendorf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A55A3D9D-826B-4022-A0D6-60B94872DE1B}"/>
                  </a:ext>
                </a:extLst>
              </p:cNvPr>
              <p:cNvSpPr txBox="1"/>
              <p:nvPr/>
            </p:nvSpPr>
            <p:spPr>
              <a:xfrm>
                <a:off x="467544" y="882554"/>
                <a:ext cx="4392488" cy="1795300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de-DE" dirty="0"/>
                  <a:t>2. Kreuzprodukt   </a:t>
                </a:r>
                <a14:m>
                  <m:oMath xmlns:m="http://schemas.openxmlformats.org/officeDocument/2006/math">
                    <m:r>
                      <a:rPr lang="de-DE" b="0" i="0" smtClean="0">
                        <a:latin typeface="Cambria Math" panose="02040503050406030204" pitchFamily="18" charset="0"/>
                      </a:rPr>
                      <m:t>  </m:t>
                    </m:r>
                    <m:acc>
                      <m:accPr>
                        <m:chr m:val="⃗"/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acc>
                    <m:r>
                      <a:rPr lang="de-DE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de-DE" b="0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de-DE" b="0" i="1" smtClean="0">
                        <a:latin typeface="Cambria Math" panose="02040503050406030204" pitchFamily="18" charset="0"/>
                      </a:rPr>
                      <m:t> </m:t>
                    </m:r>
                    <m:acc>
                      <m:accPr>
                        <m:chr m:val="⃗"/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acc>
                    <m:r>
                      <a:rPr lang="de-DE" b="0" i="1" smtClean="0">
                        <a:latin typeface="Cambria Math" panose="02040503050406030204" pitchFamily="18" charset="0"/>
                      </a:rPr>
                      <m:t>   →</m:t>
                    </m:r>
                  </m:oMath>
                </a14:m>
                <a:r>
                  <a:rPr lang="de-DE" b="0" dirty="0"/>
                  <a:t>   Vektor</a:t>
                </a:r>
                <a:br>
                  <a:rPr lang="de-DE" b="0" dirty="0"/>
                </a:br>
                <a:r>
                  <a:rPr lang="de-DE" b="0" dirty="0"/>
                  <a:t>    Kontrolle </a:t>
                </a:r>
              </a:p>
              <a:p>
                <a:br>
                  <a:rPr lang="de-DE" dirty="0"/>
                </a:br>
                <a:r>
                  <a:rPr lang="de-DE" dirty="0"/>
                  <a:t>    Der Ergebnisvektor steht </a:t>
                </a:r>
                <a:br>
                  <a:rPr lang="de-DE" dirty="0"/>
                </a:br>
                <a:r>
                  <a:rPr lang="de-DE" dirty="0"/>
                  <a:t>    senkrecht auf </a:t>
                </a:r>
              </a:p>
              <a:p>
                <a:r>
                  <a:rPr lang="de-DE" dirty="0"/>
                  <a:t>    beiden Eingangsvektoren     </a:t>
                </a:r>
              </a:p>
            </p:txBody>
          </p:sp>
        </mc:Choice>
        <mc:Fallback xmlns="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A55A3D9D-826B-4022-A0D6-60B94872DE1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882554"/>
                <a:ext cx="4392488" cy="1795300"/>
              </a:xfrm>
              <a:prstGeom prst="rect">
                <a:avLst/>
              </a:prstGeom>
              <a:blipFill>
                <a:blip r:embed="rId2"/>
                <a:stretch>
                  <a:fillRect l="-1250" t="-3061" b="-476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Grafik 4">
            <a:extLst>
              <a:ext uri="{FF2B5EF4-FFF2-40B4-BE49-F238E27FC236}">
                <a16:creationId xmlns:a16="http://schemas.microsoft.com/office/drawing/2014/main" id="{8C93C106-ECD1-4ADC-ACE4-1E6D99E1FA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3608" y="2677854"/>
            <a:ext cx="6920918" cy="967170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902167FD-AC65-4A3A-B426-8EE4CBA030C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64526" y="2759208"/>
            <a:ext cx="902395" cy="804461"/>
          </a:xfrm>
          <a:prstGeom prst="rect">
            <a:avLst/>
          </a:prstGeom>
        </p:spPr>
      </p:pic>
      <p:pic>
        <p:nvPicPr>
          <p:cNvPr id="16" name="Grafik 15">
            <a:extLst>
              <a:ext uri="{FF2B5EF4-FFF2-40B4-BE49-F238E27FC236}">
                <a16:creationId xmlns:a16="http://schemas.microsoft.com/office/drawing/2014/main" id="{8118EBF5-20AA-47D1-8F0E-DD6109ACDF7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07002" y="3613015"/>
            <a:ext cx="902395" cy="804461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E3B238A2-F119-45CD-91C9-4053429FD8B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43608" y="3754734"/>
            <a:ext cx="6920918" cy="976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35853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8458"/>
            <a:ext cx="7772400" cy="864096"/>
          </a:xfrm>
        </p:spPr>
        <p:txBody>
          <a:bodyPr>
            <a:normAutofit fontScale="90000"/>
          </a:bodyPr>
          <a:lstStyle/>
          <a:p>
            <a:pPr algn="ctr"/>
            <a:br>
              <a:rPr lang="de-DE" dirty="0"/>
            </a:br>
            <a:br>
              <a:rPr lang="de-DE" dirty="0"/>
            </a:br>
            <a:br>
              <a:rPr lang="de-DE" dirty="0"/>
            </a:br>
            <a:br>
              <a:rPr lang="de-DE" dirty="0"/>
            </a:br>
            <a:r>
              <a:rPr lang="de-DE" dirty="0"/>
              <a:t>Geometrie - Werkzeuge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5492080" y="6093296"/>
            <a:ext cx="3488432" cy="409600"/>
          </a:xfrm>
        </p:spPr>
        <p:txBody>
          <a:bodyPr>
            <a:normAutofit fontScale="55000" lnSpcReduction="20000"/>
          </a:bodyPr>
          <a:lstStyle/>
          <a:p>
            <a:r>
              <a:rPr lang="de-DE" b="1" dirty="0">
                <a:solidFill>
                  <a:schemeClr val="bg1"/>
                </a:solidFill>
              </a:rPr>
              <a:t>R. Schwarz, </a:t>
            </a:r>
            <a:r>
              <a:rPr lang="de-DE" b="1" dirty="0" err="1">
                <a:solidFill>
                  <a:schemeClr val="bg1"/>
                </a:solidFill>
              </a:rPr>
              <a:t>StD</a:t>
            </a:r>
            <a:r>
              <a:rPr lang="de-DE" b="1" dirty="0">
                <a:solidFill>
                  <a:schemeClr val="bg1"/>
                </a:solidFill>
              </a:rPr>
              <a:t>, </a:t>
            </a:r>
            <a:r>
              <a:rPr lang="de-DE" b="1" dirty="0" err="1">
                <a:solidFill>
                  <a:schemeClr val="bg1"/>
                </a:solidFill>
              </a:rPr>
              <a:t>RoKo</a:t>
            </a:r>
            <a:r>
              <a:rPr lang="de-DE" b="1" dirty="0">
                <a:solidFill>
                  <a:schemeClr val="bg1"/>
                </a:solidFill>
              </a:rPr>
              <a:t> Deggendorf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A55A3D9D-826B-4022-A0D6-60B94872DE1B}"/>
                  </a:ext>
                </a:extLst>
              </p:cNvPr>
              <p:cNvSpPr txBox="1"/>
              <p:nvPr/>
            </p:nvSpPr>
            <p:spPr>
              <a:xfrm>
                <a:off x="467544" y="882554"/>
                <a:ext cx="4392488" cy="687304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de-DE" dirty="0"/>
                  <a:t>2. Kreuzprodukt   </a:t>
                </a:r>
                <a14:m>
                  <m:oMath xmlns:m="http://schemas.openxmlformats.org/officeDocument/2006/math">
                    <m:r>
                      <a:rPr lang="de-DE" b="0" i="0" smtClean="0">
                        <a:latin typeface="Cambria Math" panose="02040503050406030204" pitchFamily="18" charset="0"/>
                      </a:rPr>
                      <m:t>  </m:t>
                    </m:r>
                    <m:acc>
                      <m:accPr>
                        <m:chr m:val="⃗"/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acc>
                    <m:r>
                      <a:rPr lang="de-DE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de-DE" b="0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de-DE" b="0" i="1" smtClean="0">
                        <a:latin typeface="Cambria Math" panose="02040503050406030204" pitchFamily="18" charset="0"/>
                      </a:rPr>
                      <m:t> </m:t>
                    </m:r>
                    <m:acc>
                      <m:accPr>
                        <m:chr m:val="⃗"/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acc>
                    <m:r>
                      <a:rPr lang="de-DE" b="0" i="1" smtClean="0">
                        <a:latin typeface="Cambria Math" panose="02040503050406030204" pitchFamily="18" charset="0"/>
                      </a:rPr>
                      <m:t>   →</m:t>
                    </m:r>
                  </m:oMath>
                </a14:m>
                <a:r>
                  <a:rPr lang="de-DE" b="0" dirty="0"/>
                  <a:t>   Vektor</a:t>
                </a:r>
                <a:br>
                  <a:rPr lang="de-DE" b="0" dirty="0"/>
                </a:br>
                <a:r>
                  <a:rPr lang="de-DE" b="0" dirty="0"/>
                  <a:t>    </a:t>
                </a:r>
                <a:endParaRPr lang="de-DE" dirty="0"/>
              </a:p>
            </p:txBody>
          </p:sp>
        </mc:Choice>
        <mc:Fallback xmlns="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A55A3D9D-826B-4022-A0D6-60B94872DE1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882554"/>
                <a:ext cx="4392488" cy="687304"/>
              </a:xfrm>
              <a:prstGeom prst="rect">
                <a:avLst/>
              </a:prstGeom>
              <a:blipFill>
                <a:blip r:embed="rId2"/>
                <a:stretch>
                  <a:fillRect l="-1250" t="-7965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5347F9E8-15C1-46EC-B1A0-ADE42F3649CB}"/>
                  </a:ext>
                </a:extLst>
              </p:cNvPr>
              <p:cNvSpPr txBox="1"/>
              <p:nvPr/>
            </p:nvSpPr>
            <p:spPr>
              <a:xfrm>
                <a:off x="461720" y="1393377"/>
                <a:ext cx="7632848" cy="4310604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de-DE" dirty="0"/>
                  <a:t>alternativ kann auch die geometrische Definition benutzt werden:</a:t>
                </a:r>
              </a:p>
              <a:p>
                <a:endParaRPr lang="de-DE" dirty="0"/>
              </a:p>
              <a:p>
                <a:r>
                  <a:rPr lang="de-DE" dirty="0"/>
                  <a:t>Skalarprodukt   </a:t>
                </a:r>
                <a14:m>
                  <m:oMath xmlns:m="http://schemas.openxmlformats.org/officeDocument/2006/math">
                    <m:r>
                      <a:rPr lang="de-DE">
                        <a:latin typeface="Cambria Math" panose="02040503050406030204" pitchFamily="18" charset="0"/>
                      </a:rPr>
                      <m:t>  </m:t>
                    </m:r>
                    <m:acc>
                      <m:accPr>
                        <m:chr m:val="⃗"/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de-DE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acc>
                    <m:r>
                      <a:rPr lang="de-DE">
                        <a:latin typeface="Cambria Math" panose="02040503050406030204" pitchFamily="18" charset="0"/>
                      </a:rPr>
                      <m:t> </m:t>
                    </m:r>
                    <m:r>
                      <a:rPr lang="de-DE" b="0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de-DE" b="0" i="1" smtClean="0">
                        <a:latin typeface="Cambria Math" panose="02040503050406030204" pitchFamily="18" charset="0"/>
                      </a:rPr>
                      <m:t> </m:t>
                    </m:r>
                    <m:acc>
                      <m:accPr>
                        <m:chr m:val="⃗"/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de-DE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acc>
                    <m:r>
                      <a:rPr lang="de-DE" b="0" i="1" smtClean="0">
                        <a:latin typeface="Cambria Math" panose="02040503050406030204" pitchFamily="18" charset="0"/>
                      </a:rPr>
                      <m:t>| =| </m:t>
                    </m:r>
                    <m:acc>
                      <m:accPr>
                        <m:chr m:val="⃗"/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acc>
                    <m:r>
                      <a:rPr lang="de-DE" b="0" i="1" smtClean="0">
                        <a:latin typeface="Cambria Math" panose="02040503050406030204" pitchFamily="18" charset="0"/>
                      </a:rPr>
                      <m:t> |∗</m:t>
                    </m:r>
                    <m:d>
                      <m:dPr>
                        <m:begChr m:val="|"/>
                        <m:endChr m:val="|"/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de-DE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</m:acc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d>
                    <m:r>
                      <a:rPr lang="de-DE" b="0" i="1" smtClean="0">
                        <a:latin typeface="Cambria Math" panose="02040503050406030204" pitchFamily="18" charset="0"/>
                      </a:rPr>
                      <m:t>∗</m:t>
                    </m:r>
                    <m:func>
                      <m:funcPr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de-DE" b="0" i="0" smtClean="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d>
                          <m:dPr>
                            <m:ctrlPr>
                              <a:rPr lang="de-DE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𝛼</m:t>
                            </m:r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</m:e>
                        </m:d>
                      </m:e>
                    </m:func>
                  </m:oMath>
                </a14:m>
                <a:endParaRPr lang="de-DE" dirty="0"/>
              </a:p>
              <a:p>
                <a:endParaRPr lang="de-DE" dirty="0"/>
              </a:p>
              <a:p>
                <a:r>
                  <a:rPr lang="de-DE" dirty="0"/>
                  <a:t>eher unüblich, da der Winkel im allgemeinen nicht bekannt ist und auch die wichtigste Eigenschaft des Kreuzproduktes – senkrecht – </a:t>
                </a:r>
                <a:r>
                  <a:rPr lang="de-DE"/>
                  <a:t>dabei verschwindet.</a:t>
                </a:r>
                <a:endParaRPr lang="de-DE" dirty="0"/>
              </a:p>
              <a:p>
                <a:endParaRPr lang="de-DE" dirty="0"/>
              </a:p>
              <a:p>
                <a:r>
                  <a:rPr lang="de-DE" dirty="0"/>
                  <a:t>wichtig:</a:t>
                </a:r>
                <a:br>
                  <a:rPr lang="de-DE" dirty="0"/>
                </a:br>
                <a:r>
                  <a:rPr lang="de-DE" dirty="0"/>
                  <a:t>Das Kreuzprodukt ist so skaliert, dass die Länge des Ergebnisvektors die Fläche des von den Ausgangsvektoren gebildeten Parallelogramms liefert!</a:t>
                </a:r>
                <a:br>
                  <a:rPr lang="de-DE" dirty="0"/>
                </a:br>
                <a:br>
                  <a:rPr lang="de-DE" dirty="0"/>
                </a:br>
                <a:r>
                  <a:rPr lang="de-DE" dirty="0"/>
                  <a:t>Anwendung: Flächenbestimmung Parallelogramm, Dreieck</a:t>
                </a:r>
              </a:p>
              <a:p>
                <a:endParaRPr lang="de-DE" dirty="0"/>
              </a:p>
            </p:txBody>
          </p:sp>
        </mc:Choice>
        <mc:Fallback xmlns="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5347F9E8-15C1-46EC-B1A0-ADE42F3649C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720" y="1393377"/>
                <a:ext cx="7632848" cy="4310604"/>
              </a:xfrm>
              <a:prstGeom prst="rect">
                <a:avLst/>
              </a:prstGeom>
              <a:blipFill>
                <a:blip r:embed="rId3"/>
                <a:stretch>
                  <a:fillRect l="-719" t="-849" r="-879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42241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8458"/>
            <a:ext cx="7772400" cy="864096"/>
          </a:xfrm>
        </p:spPr>
        <p:txBody>
          <a:bodyPr>
            <a:normAutofit fontScale="90000"/>
          </a:bodyPr>
          <a:lstStyle/>
          <a:p>
            <a:pPr algn="ctr"/>
            <a:br>
              <a:rPr lang="de-DE" dirty="0"/>
            </a:br>
            <a:br>
              <a:rPr lang="de-DE" dirty="0"/>
            </a:br>
            <a:br>
              <a:rPr lang="de-DE" dirty="0"/>
            </a:br>
            <a:br>
              <a:rPr lang="de-DE" dirty="0"/>
            </a:br>
            <a:r>
              <a:rPr lang="de-DE" dirty="0"/>
              <a:t>Geometrie - Werkzeuge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5492080" y="6093296"/>
            <a:ext cx="3488432" cy="409600"/>
          </a:xfrm>
        </p:spPr>
        <p:txBody>
          <a:bodyPr>
            <a:normAutofit fontScale="55000" lnSpcReduction="20000"/>
          </a:bodyPr>
          <a:lstStyle/>
          <a:p>
            <a:r>
              <a:rPr lang="de-DE" b="1" dirty="0">
                <a:solidFill>
                  <a:schemeClr val="bg1"/>
                </a:solidFill>
              </a:rPr>
              <a:t>R. Schwarz, </a:t>
            </a:r>
            <a:r>
              <a:rPr lang="de-DE" b="1" dirty="0" err="1">
                <a:solidFill>
                  <a:schemeClr val="bg1"/>
                </a:solidFill>
              </a:rPr>
              <a:t>StD</a:t>
            </a:r>
            <a:r>
              <a:rPr lang="de-DE" b="1" dirty="0">
                <a:solidFill>
                  <a:schemeClr val="bg1"/>
                </a:solidFill>
              </a:rPr>
              <a:t>, </a:t>
            </a:r>
            <a:r>
              <a:rPr lang="de-DE" b="1" dirty="0" err="1">
                <a:solidFill>
                  <a:schemeClr val="bg1"/>
                </a:solidFill>
              </a:rPr>
              <a:t>RoKo</a:t>
            </a:r>
            <a:r>
              <a:rPr lang="de-DE" b="1" dirty="0">
                <a:solidFill>
                  <a:schemeClr val="bg1"/>
                </a:solidFill>
              </a:rPr>
              <a:t> Deggendorf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A55A3D9D-826B-4022-A0D6-60B94872DE1B}"/>
                  </a:ext>
                </a:extLst>
              </p:cNvPr>
              <p:cNvSpPr txBox="1"/>
              <p:nvPr/>
            </p:nvSpPr>
            <p:spPr>
              <a:xfrm>
                <a:off x="467544" y="882554"/>
                <a:ext cx="8208912" cy="9643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dirty="0"/>
                  <a:t>2. Kreuzprodukt   </a:t>
                </a:r>
                <a14:m>
                  <m:oMath xmlns:m="http://schemas.openxmlformats.org/officeDocument/2006/math">
                    <m:r>
                      <a:rPr lang="de-DE">
                        <a:latin typeface="Cambria Math" panose="02040503050406030204" pitchFamily="18" charset="0"/>
                      </a:rPr>
                      <m:t>  </m:t>
                    </m:r>
                    <m:acc>
                      <m:accPr>
                        <m:chr m:val="⃗"/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de-DE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acc>
                    <m:r>
                      <a:rPr lang="de-DE">
                        <a:latin typeface="Cambria Math" panose="02040503050406030204" pitchFamily="18" charset="0"/>
                      </a:rPr>
                      <m:t> </m:t>
                    </m:r>
                    <m:r>
                      <a:rPr lang="de-DE" i="1">
                        <a:latin typeface="Cambria Math" panose="02040503050406030204" pitchFamily="18" charset="0"/>
                      </a:rPr>
                      <m:t>𝑋</m:t>
                    </m:r>
                    <m:r>
                      <a:rPr lang="de-DE" i="1">
                        <a:latin typeface="Cambria Math" panose="02040503050406030204" pitchFamily="18" charset="0"/>
                      </a:rPr>
                      <m:t> </m:t>
                    </m:r>
                    <m:acc>
                      <m:accPr>
                        <m:chr m:val="⃗"/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de-DE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acc>
                    <m:r>
                      <a:rPr lang="de-DE" i="1">
                        <a:latin typeface="Cambria Math" panose="02040503050406030204" pitchFamily="18" charset="0"/>
                      </a:rPr>
                      <m:t>   →</m:t>
                    </m:r>
                  </m:oMath>
                </a14:m>
                <a:r>
                  <a:rPr lang="de-DE" dirty="0"/>
                  <a:t>   Vektor </a:t>
                </a:r>
                <a:endParaRPr lang="de-DE" b="0" dirty="0"/>
              </a:p>
              <a:p>
                <a:pPr marL="342900" indent="-342900">
                  <a:buAutoNum type="arabicPeriod"/>
                </a:pPr>
                <a:endParaRPr lang="de-DE" dirty="0"/>
              </a:p>
              <a:p>
                <a:r>
                  <a:rPr lang="de-DE" dirty="0"/>
                  <a:t>	typische Aufgabenstellungen:  </a:t>
                </a:r>
              </a:p>
            </p:txBody>
          </p:sp>
        </mc:Choice>
        <mc:Fallback xmlns="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A55A3D9D-826B-4022-A0D6-60B94872DE1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882554"/>
                <a:ext cx="8208912" cy="964303"/>
              </a:xfrm>
              <a:prstGeom prst="rect">
                <a:avLst/>
              </a:prstGeom>
              <a:blipFill>
                <a:blip r:embed="rId2"/>
                <a:stretch>
                  <a:fillRect l="-669" t="-5696" b="-9494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feld 8">
            <a:extLst>
              <a:ext uri="{FF2B5EF4-FFF2-40B4-BE49-F238E27FC236}">
                <a16:creationId xmlns:a16="http://schemas.microsoft.com/office/drawing/2014/main" id="{58F2709A-0F5D-4672-8AA8-193F9A01E046}"/>
              </a:ext>
            </a:extLst>
          </p:cNvPr>
          <p:cNvSpPr txBox="1"/>
          <p:nvPr/>
        </p:nvSpPr>
        <p:spPr>
          <a:xfrm>
            <a:off x="395536" y="1851522"/>
            <a:ext cx="7632848" cy="203132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Aufstellung eines Normalenvektors, </a:t>
            </a:r>
            <a:br>
              <a:rPr lang="de-DE" dirty="0"/>
            </a:br>
            <a:r>
              <a:rPr lang="de-DE" dirty="0" err="1"/>
              <a:t>Ebene:Parameterform</a:t>
            </a:r>
            <a:r>
              <a:rPr lang="de-DE" dirty="0"/>
              <a:t> </a:t>
            </a:r>
            <a:r>
              <a:rPr lang="de-DE" dirty="0">
                <a:sym typeface="Wingdings" panose="05000000000000000000" pitchFamily="2" charset="2"/>
              </a:rPr>
              <a:t> Normalenform</a:t>
            </a:r>
            <a:br>
              <a:rPr lang="de-DE" dirty="0">
                <a:sym typeface="Wingdings" panose="05000000000000000000" pitchFamily="2" charset="2"/>
              </a:rPr>
            </a:br>
            <a:r>
              <a:rPr lang="de-DE" dirty="0">
                <a:sym typeface="Wingdings" panose="05000000000000000000" pitchFamily="2" charset="2"/>
              </a:rPr>
              <a:t>( 9, 10 )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Konstruktion von Spiegelpunkten</a:t>
            </a:r>
            <a:br>
              <a:rPr lang="de-DE" dirty="0"/>
            </a:br>
            <a:r>
              <a:rPr lang="de-DE" dirty="0"/>
              <a:t>( 11, 12 )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Flächenberechnung: Parallelogramm, Dreieck</a:t>
            </a:r>
            <a:br>
              <a:rPr lang="de-DE" dirty="0"/>
            </a:br>
            <a:r>
              <a:rPr lang="de-DE" dirty="0"/>
              <a:t>( 13, 14 )</a:t>
            </a:r>
          </a:p>
        </p:txBody>
      </p:sp>
    </p:spTree>
    <p:extLst>
      <p:ext uri="{BB962C8B-B14F-4D97-AF65-F5344CB8AC3E}">
        <p14:creationId xmlns:p14="http://schemas.microsoft.com/office/powerpoint/2010/main" val="25748012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8458"/>
            <a:ext cx="7772400" cy="864096"/>
          </a:xfrm>
        </p:spPr>
        <p:txBody>
          <a:bodyPr>
            <a:normAutofit fontScale="90000"/>
          </a:bodyPr>
          <a:lstStyle/>
          <a:p>
            <a:pPr algn="ctr"/>
            <a:br>
              <a:rPr lang="de-DE" dirty="0"/>
            </a:br>
            <a:br>
              <a:rPr lang="de-DE" dirty="0"/>
            </a:br>
            <a:br>
              <a:rPr lang="de-DE" dirty="0"/>
            </a:br>
            <a:br>
              <a:rPr lang="de-DE" dirty="0"/>
            </a:br>
            <a:r>
              <a:rPr lang="de-DE" dirty="0"/>
              <a:t>Geometrie - Werkzeuge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5492080" y="6093296"/>
            <a:ext cx="3488432" cy="409600"/>
          </a:xfrm>
        </p:spPr>
        <p:txBody>
          <a:bodyPr>
            <a:normAutofit fontScale="55000" lnSpcReduction="20000"/>
          </a:bodyPr>
          <a:lstStyle/>
          <a:p>
            <a:r>
              <a:rPr lang="de-DE" b="1" dirty="0">
                <a:solidFill>
                  <a:schemeClr val="bg1"/>
                </a:solidFill>
              </a:rPr>
              <a:t>R. Schwarz, </a:t>
            </a:r>
            <a:r>
              <a:rPr lang="de-DE" b="1" dirty="0" err="1">
                <a:solidFill>
                  <a:schemeClr val="bg1"/>
                </a:solidFill>
              </a:rPr>
              <a:t>StD</a:t>
            </a:r>
            <a:r>
              <a:rPr lang="de-DE" b="1" dirty="0">
                <a:solidFill>
                  <a:schemeClr val="bg1"/>
                </a:solidFill>
              </a:rPr>
              <a:t>, </a:t>
            </a:r>
            <a:r>
              <a:rPr lang="de-DE" b="1" dirty="0" err="1">
                <a:solidFill>
                  <a:schemeClr val="bg1"/>
                </a:solidFill>
              </a:rPr>
              <a:t>RoKo</a:t>
            </a:r>
            <a:r>
              <a:rPr lang="de-DE" b="1" dirty="0">
                <a:solidFill>
                  <a:schemeClr val="bg1"/>
                </a:solidFill>
              </a:rPr>
              <a:t> Deggendorf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A55A3D9D-826B-4022-A0D6-60B94872DE1B}"/>
                  </a:ext>
                </a:extLst>
              </p:cNvPr>
              <p:cNvSpPr txBox="1"/>
              <p:nvPr/>
            </p:nvSpPr>
            <p:spPr>
              <a:xfrm>
                <a:off x="467544" y="882554"/>
                <a:ext cx="8208912" cy="9865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dirty="0"/>
                  <a:t>3.  Spatprodukt   </a:t>
                </a:r>
                <a14:m>
                  <m:oMath xmlns:m="http://schemas.openxmlformats.org/officeDocument/2006/math">
                    <m:r>
                      <a:rPr lang="de-DE" b="0" i="0" smtClean="0">
                        <a:latin typeface="Cambria Math" panose="02040503050406030204" pitchFamily="18" charset="0"/>
                      </a:rPr>
                      <m:t>  </m:t>
                    </m:r>
                    <m:acc>
                      <m:accPr>
                        <m:chr m:val="⃗"/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acc>
                    <m:r>
                      <a:rPr lang="de-DE" b="0" i="0" smtClean="0">
                        <a:latin typeface="Cambria Math" panose="02040503050406030204" pitchFamily="18" charset="0"/>
                      </a:rPr>
                      <m:t> ∗</m:t>
                    </m:r>
                    <m:d>
                      <m:dPr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acc>
                          <m:accPr>
                            <m:chr m:val="⃗"/>
                            <m:ctrlPr>
                              <a:rPr lang="de-DE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</m:acc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acc>
                          <m:accPr>
                            <m:chr m:val="⃗"/>
                            <m:ctrlPr>
                              <a:rPr lang="de-DE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</m:acc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d>
                    <m:r>
                      <a:rPr lang="de-DE" b="0" i="1" smtClean="0">
                        <a:latin typeface="Cambria Math" panose="02040503050406030204" pitchFamily="18" charset="0"/>
                      </a:rPr>
                      <m:t>  →</m:t>
                    </m:r>
                  </m:oMath>
                </a14:m>
                <a:r>
                  <a:rPr lang="de-DE" b="0" dirty="0"/>
                  <a:t>   Zahl  ( Skalar ), </a:t>
                </a:r>
                <a:br>
                  <a:rPr lang="de-DE" b="0" dirty="0"/>
                </a:br>
                <a:r>
                  <a:rPr lang="de-DE" b="0" dirty="0"/>
                  <a:t>     Reihenfolge der Vektoren ist beliebig</a:t>
                </a:r>
              </a:p>
              <a:p>
                <a:endParaRPr lang="de-DE" dirty="0"/>
              </a:p>
            </p:txBody>
          </p:sp>
        </mc:Choice>
        <mc:Fallback xmlns="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A55A3D9D-826B-4022-A0D6-60B94872DE1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882554"/>
                <a:ext cx="8208912" cy="986552"/>
              </a:xfrm>
              <a:prstGeom prst="rect">
                <a:avLst/>
              </a:prstGeom>
              <a:blipFill>
                <a:blip r:embed="rId2"/>
                <a:stretch>
                  <a:fillRect l="-669" t="-3704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feld 8">
            <a:extLst>
              <a:ext uri="{FF2B5EF4-FFF2-40B4-BE49-F238E27FC236}">
                <a16:creationId xmlns:a16="http://schemas.microsoft.com/office/drawing/2014/main" id="{58F2709A-0F5D-4672-8AA8-193F9A01E046}"/>
              </a:ext>
            </a:extLst>
          </p:cNvPr>
          <p:cNvSpPr txBox="1"/>
          <p:nvPr/>
        </p:nvSpPr>
        <p:spPr>
          <a:xfrm>
            <a:off x="825352" y="1556792"/>
            <a:ext cx="7632848" cy="31393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DE" dirty="0"/>
              <a:t>typische Aufgaben:</a:t>
            </a:r>
          </a:p>
          <a:p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Volumenbestimmung:  Spat, Pyramiden, Prisma, </a:t>
            </a:r>
            <a:br>
              <a:rPr lang="de-DE" dirty="0"/>
            </a:br>
            <a:r>
              <a:rPr lang="de-DE" dirty="0"/>
              <a:t>( quadratisch, dreieckig, ….. )</a:t>
            </a:r>
          </a:p>
          <a:p>
            <a:r>
              <a:rPr lang="de-DE" dirty="0"/>
              <a:t>    ( 15, 16, 17 )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Überprüfung von 3 Vektoren auf lin. Abhängigkeit </a:t>
            </a:r>
            <a:r>
              <a:rPr lang="de-DE" dirty="0">
                <a:sym typeface="Wingdings" panose="05000000000000000000" pitchFamily="2" charset="2"/>
              </a:rPr>
              <a:t> Lage in einer Ebene</a:t>
            </a:r>
            <a:br>
              <a:rPr lang="de-DE" dirty="0">
                <a:sym typeface="Wingdings" panose="05000000000000000000" pitchFamily="2" charset="2"/>
              </a:rPr>
            </a:br>
            <a:r>
              <a:rPr lang="de-DE">
                <a:sym typeface="Wingdings" panose="05000000000000000000" pitchFamily="2" charset="2"/>
              </a:rPr>
              <a:t>( 18 </a:t>
            </a:r>
            <a:r>
              <a:rPr lang="de-DE" dirty="0">
                <a:sym typeface="Wingdings" panose="05000000000000000000" pitchFamily="2" charset="2"/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  <a:p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358465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imos">
  <a:themeElements>
    <a:clrScheme name="Deimos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Deimos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Deimo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0</TotalTime>
  <Words>570</Words>
  <Application>Microsoft Office PowerPoint</Application>
  <PresentationFormat>Bildschirmpräsentation (4:3)</PresentationFormat>
  <Paragraphs>63</Paragraphs>
  <Slides>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5" baseType="lpstr">
      <vt:lpstr>Arial</vt:lpstr>
      <vt:lpstr>Cambria Math</vt:lpstr>
      <vt:lpstr>Lucida Sans Unicode</vt:lpstr>
      <vt:lpstr>Verdana</vt:lpstr>
      <vt:lpstr>Wingdings</vt:lpstr>
      <vt:lpstr>Wingdings 2</vt:lpstr>
      <vt:lpstr>Wingdings 3</vt:lpstr>
      <vt:lpstr>Deimos</vt:lpstr>
      <vt:lpstr>    Geometrie - Werkzeuge</vt:lpstr>
      <vt:lpstr>    Geometrie - Werkzeuge</vt:lpstr>
      <vt:lpstr>    Geometrie - Werkzeuge</vt:lpstr>
      <vt:lpstr>    Geometrie - Werkzeuge</vt:lpstr>
      <vt:lpstr>    Geometrie - Werkzeuge</vt:lpstr>
      <vt:lpstr>    Geometrie - Werkzeuge</vt:lpstr>
      <vt:lpstr>    Geometrie - Werkzeuge</vt:lpstr>
    </vt:vector>
  </TitlesOfParts>
  <Company>RoKo Gymnasium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Runden natürlicher Zahlen</dc:title>
  <dc:creator>Richard Schwarz</dc:creator>
  <cp:lastModifiedBy>Richard</cp:lastModifiedBy>
  <cp:revision>98</cp:revision>
  <dcterms:created xsi:type="dcterms:W3CDTF">2016-10-11T19:30:53Z</dcterms:created>
  <dcterms:modified xsi:type="dcterms:W3CDTF">2024-12-02T18:02:53Z</dcterms:modified>
</cp:coreProperties>
</file>