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24" autoAdjust="0"/>
  </p:normalViewPr>
  <p:slideViewPr>
    <p:cSldViewPr>
      <p:cViewPr varScale="1">
        <p:scale>
          <a:sx n="75" d="100"/>
          <a:sy n="75" d="100"/>
        </p:scale>
        <p:origin x="166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07A4A3-782D-4208-87F2-3AB81B59BD21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792E885-13DE-436F-A261-6328DE096D5B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58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Geometrie - Werkzeuge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92080" y="6093296"/>
            <a:ext cx="3488432" cy="409600"/>
          </a:xfrm>
        </p:spPr>
        <p:txBody>
          <a:bodyPr>
            <a:normAutofit fontScale="55000" lnSpcReduction="2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R. Schwarz, </a:t>
            </a:r>
            <a:r>
              <a:rPr lang="de-DE" b="1" dirty="0" err="1">
                <a:solidFill>
                  <a:schemeClr val="bg1"/>
                </a:solidFill>
              </a:rPr>
              <a:t>StD</a:t>
            </a:r>
            <a:r>
              <a:rPr lang="de-DE" b="1" dirty="0">
                <a:solidFill>
                  <a:schemeClr val="bg1"/>
                </a:solidFill>
              </a:rPr>
              <a:t>, </a:t>
            </a:r>
            <a:r>
              <a:rPr lang="de-DE" b="1" dirty="0" err="1">
                <a:solidFill>
                  <a:schemeClr val="bg1"/>
                </a:solidFill>
              </a:rPr>
              <a:t>RoKo</a:t>
            </a:r>
            <a:r>
              <a:rPr lang="de-DE" b="1" dirty="0">
                <a:solidFill>
                  <a:schemeClr val="bg1"/>
                </a:solidFill>
              </a:rPr>
              <a:t> Deggendorf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/>
              <p:nvPr/>
            </p:nvSpPr>
            <p:spPr>
              <a:xfrm>
                <a:off x="467544" y="882554"/>
                <a:ext cx="8208912" cy="964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de-DE" dirty="0"/>
                  <a:t>Skalarprodukt  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b="0" i="0" smtClean="0">
                        <a:latin typeface="Cambria Math" panose="02040503050406030204" pitchFamily="18" charset="0"/>
                      </a:rPr>
                      <m:t> ∗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   →</m:t>
                    </m:r>
                  </m:oMath>
                </a14:m>
                <a:r>
                  <a:rPr lang="de-DE" b="0" dirty="0"/>
                  <a:t>   Zahl  ( Skalar )</a:t>
                </a:r>
              </a:p>
              <a:p>
                <a:pPr marL="342900" indent="-342900">
                  <a:buAutoNum type="arabicPeriod"/>
                </a:pPr>
                <a:endParaRPr lang="de-DE" dirty="0"/>
              </a:p>
              <a:p>
                <a:r>
                  <a:rPr lang="de-DE" dirty="0"/>
                  <a:t>	Berechnung   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82554"/>
                <a:ext cx="8208912" cy="964303"/>
              </a:xfrm>
              <a:prstGeom prst="rect">
                <a:avLst/>
              </a:prstGeom>
              <a:blipFill>
                <a:blip r:embed="rId2"/>
                <a:stretch>
                  <a:fillRect l="-1114" t="-6329" b="-94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04941E75-E966-4A0E-A4EF-DF175D2EA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1364705"/>
            <a:ext cx="2088232" cy="112717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6CAA259-D793-4A0A-A313-375002199B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4096" y="2329008"/>
            <a:ext cx="5474673" cy="10999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8F2709A-0F5D-4672-8AA8-193F9A01E046}"/>
                  </a:ext>
                </a:extLst>
              </p:cNvPr>
              <p:cNvSpPr txBox="1"/>
              <p:nvPr/>
            </p:nvSpPr>
            <p:spPr>
              <a:xfrm>
                <a:off x="971600" y="3429000"/>
                <a:ext cx="7632848" cy="209454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alternativ kann auch die geometrische Definition benutzt werden:</a:t>
                </a:r>
              </a:p>
              <a:p>
                <a:endParaRPr lang="de-DE" dirty="0"/>
              </a:p>
              <a:p>
                <a:r>
                  <a:rPr lang="de-DE" dirty="0"/>
                  <a:t>Skalarprodukt  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>
                        <a:latin typeface="Cambria Math" panose="02040503050406030204" pitchFamily="18" charset="0"/>
                      </a:rPr>
                      <m:t> ∗</m:t>
                    </m:r>
                    <m:acc>
                      <m:accPr>
                        <m:chr m:val="⃗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 =|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 |∗</m:t>
                    </m:r>
                    <m:d>
                      <m:dPr>
                        <m:begChr m:val="|"/>
                        <m:endChr m:val="|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∗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e>
                    </m:func>
                  </m:oMath>
                </a14:m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eher unüblich, da der Winkel im allgemeinen nicht bekannt ist:</a:t>
                </a:r>
                <a:br>
                  <a:rPr lang="de-DE" dirty="0"/>
                </a:br>
                <a:r>
                  <a:rPr lang="de-DE" dirty="0"/>
                  <a:t>umgekehrt wird ein Schuh daraus: Zwischenwinkel bestimmen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8F2709A-0F5D-4672-8AA8-193F9A01E0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29000"/>
                <a:ext cx="7632848" cy="2094548"/>
              </a:xfrm>
              <a:prstGeom prst="rect">
                <a:avLst/>
              </a:prstGeom>
              <a:blipFill>
                <a:blip r:embed="rId5"/>
                <a:stretch>
                  <a:fillRect l="-639" t="-17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933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58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Geometrie - Werkzeuge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92080" y="6093296"/>
            <a:ext cx="3488432" cy="409600"/>
          </a:xfrm>
        </p:spPr>
        <p:txBody>
          <a:bodyPr>
            <a:normAutofit fontScale="55000" lnSpcReduction="2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R. Schwarz, </a:t>
            </a:r>
            <a:r>
              <a:rPr lang="de-DE" b="1" dirty="0" err="1">
                <a:solidFill>
                  <a:schemeClr val="bg1"/>
                </a:solidFill>
              </a:rPr>
              <a:t>StD</a:t>
            </a:r>
            <a:r>
              <a:rPr lang="de-DE" b="1" dirty="0">
                <a:solidFill>
                  <a:schemeClr val="bg1"/>
                </a:solidFill>
              </a:rPr>
              <a:t>, </a:t>
            </a:r>
            <a:r>
              <a:rPr lang="de-DE" b="1" dirty="0" err="1">
                <a:solidFill>
                  <a:schemeClr val="bg1"/>
                </a:solidFill>
              </a:rPr>
              <a:t>RoKo</a:t>
            </a:r>
            <a:r>
              <a:rPr lang="de-DE" b="1" dirty="0">
                <a:solidFill>
                  <a:schemeClr val="bg1"/>
                </a:solidFill>
              </a:rPr>
              <a:t> Deggendorf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/>
              <p:nvPr/>
            </p:nvSpPr>
            <p:spPr>
              <a:xfrm>
                <a:off x="467544" y="882554"/>
                <a:ext cx="8208912" cy="964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de-DE" dirty="0"/>
                  <a:t>Skalarprodukt  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b="0" i="0" smtClean="0">
                        <a:latin typeface="Cambria Math" panose="02040503050406030204" pitchFamily="18" charset="0"/>
                      </a:rPr>
                      <m:t> ∗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   →</m:t>
                    </m:r>
                  </m:oMath>
                </a14:m>
                <a:r>
                  <a:rPr lang="de-DE" b="0" dirty="0"/>
                  <a:t>   Zahl  ( Skalar )</a:t>
                </a:r>
              </a:p>
              <a:p>
                <a:pPr marL="342900" indent="-342900">
                  <a:buAutoNum type="arabicPeriod"/>
                </a:pPr>
                <a:endParaRPr lang="de-DE" dirty="0"/>
              </a:p>
              <a:p>
                <a:r>
                  <a:rPr lang="de-DE" dirty="0"/>
                  <a:t>	typische Aufgabenstellungen:  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82554"/>
                <a:ext cx="8208912" cy="964303"/>
              </a:xfrm>
              <a:prstGeom prst="rect">
                <a:avLst/>
              </a:prstGeom>
              <a:blipFill>
                <a:blip r:embed="rId2"/>
                <a:stretch>
                  <a:fillRect l="-1114" t="-6329" b="-94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58F2709A-0F5D-4672-8AA8-193F9A01E046}"/>
              </a:ext>
            </a:extLst>
          </p:cNvPr>
          <p:cNvSpPr txBox="1"/>
          <p:nvPr/>
        </p:nvSpPr>
        <p:spPr>
          <a:xfrm>
            <a:off x="395536" y="1851522"/>
            <a:ext cx="8280920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Betrag eines Vektors, Abstand zweier Punkte</a:t>
            </a:r>
            <a:br>
              <a:rPr lang="de-DE" dirty="0"/>
            </a:br>
            <a:r>
              <a:rPr lang="de-DE" dirty="0"/>
              <a:t>( 1, 2 )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Einheitsvektor herstellen:</a:t>
            </a:r>
            <a:br>
              <a:rPr lang="de-DE" dirty="0"/>
            </a:br>
            <a:r>
              <a:rPr lang="de-DE" dirty="0"/>
              <a:t>wichtig für konstruktive Schritte mit Hilfe der analytischen</a:t>
            </a:r>
            <a:br>
              <a:rPr lang="de-DE" dirty="0"/>
            </a:br>
            <a:r>
              <a:rPr lang="de-DE" dirty="0"/>
              <a:t>Geometrie – gehe in eine gegebene Richtung genau z. Bsp. 3 LE</a:t>
            </a:r>
            <a:br>
              <a:rPr lang="de-DE" dirty="0"/>
            </a:br>
            <a:r>
              <a:rPr lang="de-DE" dirty="0"/>
              <a:t>( 3, 4 )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Überprüfen auf „senkrecht“-Beziehung</a:t>
            </a:r>
            <a:br>
              <a:rPr lang="de-DE" dirty="0"/>
            </a:br>
            <a:r>
              <a:rPr lang="de-DE" dirty="0"/>
              <a:t>( 5, 6 )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Winkelbestimmung zu zwei Vektoren</a:t>
            </a:r>
            <a:br>
              <a:rPr lang="de-DE" dirty="0"/>
            </a:br>
            <a:r>
              <a:rPr lang="de-DE" dirty="0"/>
              <a:t>( 7, 8 )</a:t>
            </a:r>
          </a:p>
          <a:p>
            <a:r>
              <a:rPr lang="de-DE" dirty="0"/>
              <a:t>    </a:t>
            </a:r>
            <a:r>
              <a:rPr lang="de-DE" dirty="0" err="1"/>
              <a:t>Bsp</a:t>
            </a:r>
            <a:r>
              <a:rPr lang="de-DE" dirty="0"/>
              <a:t>:  Schnittwinkel Gerade – Gerade, Gerade – Ebene, Ebene - Ebene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657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58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Geometrie - Werkzeuge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92080" y="6093296"/>
            <a:ext cx="3488432" cy="409600"/>
          </a:xfrm>
        </p:spPr>
        <p:txBody>
          <a:bodyPr>
            <a:normAutofit fontScale="55000" lnSpcReduction="2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R. Schwarz, </a:t>
            </a:r>
            <a:r>
              <a:rPr lang="de-DE" b="1" dirty="0" err="1">
                <a:solidFill>
                  <a:schemeClr val="bg1"/>
                </a:solidFill>
              </a:rPr>
              <a:t>StD</a:t>
            </a:r>
            <a:r>
              <a:rPr lang="de-DE" b="1" dirty="0">
                <a:solidFill>
                  <a:schemeClr val="bg1"/>
                </a:solidFill>
              </a:rPr>
              <a:t>, </a:t>
            </a:r>
            <a:r>
              <a:rPr lang="de-DE" b="1" dirty="0" err="1">
                <a:solidFill>
                  <a:schemeClr val="bg1"/>
                </a:solidFill>
              </a:rPr>
              <a:t>RoKo</a:t>
            </a:r>
            <a:r>
              <a:rPr lang="de-DE" b="1" dirty="0">
                <a:solidFill>
                  <a:schemeClr val="bg1"/>
                </a:solidFill>
              </a:rPr>
              <a:t> Deggendorf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/>
              <p:nvPr/>
            </p:nvSpPr>
            <p:spPr>
              <a:xfrm>
                <a:off x="467544" y="882554"/>
                <a:ext cx="5256584" cy="62272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2. Kreuzprodukt  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   →</m:t>
                    </m:r>
                  </m:oMath>
                </a14:m>
                <a:r>
                  <a:rPr lang="de-DE" b="0" dirty="0"/>
                  <a:t>   Vektor</a:t>
                </a:r>
                <a:br>
                  <a:rPr lang="de-DE" b="0" dirty="0"/>
                </a:br>
                <a:r>
                  <a:rPr lang="de-DE" b="0" dirty="0"/>
                  <a:t>    </a:t>
                </a:r>
                <a:r>
                  <a:rPr lang="de-DE" dirty="0"/>
                  <a:t>Berechnung   </a:t>
                </a:r>
              </a:p>
              <a:p>
                <a:endParaRPr lang="de-DE" dirty="0"/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    1. Schritte: </a:t>
                </a:r>
                <a:br>
                  <a:rPr lang="de-DE" dirty="0"/>
                </a:br>
                <a:r>
                  <a:rPr lang="de-DE" dirty="0"/>
                  <a:t>        leeren Ergebnisvektor mit einer </a:t>
                </a:r>
                <a:br>
                  <a:rPr lang="de-DE" dirty="0"/>
                </a:br>
                <a:r>
                  <a:rPr lang="de-DE" dirty="0"/>
                  <a:t>        eckigen Klammer und einem Minus</a:t>
                </a:r>
                <a:br>
                  <a:rPr lang="de-DE" dirty="0"/>
                </a:br>
                <a:r>
                  <a:rPr lang="de-DE" dirty="0"/>
                  <a:t>        davor in der 2. Zeile ansetzen</a:t>
                </a:r>
              </a:p>
              <a:p>
                <a:endParaRPr lang="de-DE" dirty="0"/>
              </a:p>
              <a:p>
                <a:r>
                  <a:rPr lang="de-DE" dirty="0"/>
                  <a:t>     2. Schritt: z. Bsp. Stift </a:t>
                </a:r>
                <a:br>
                  <a:rPr lang="de-DE" dirty="0"/>
                </a:br>
                <a:r>
                  <a:rPr lang="de-DE" dirty="0"/>
                  <a:t>         auf eine Zeile legen</a:t>
                </a:r>
                <a:br>
                  <a:rPr lang="de-DE" dirty="0"/>
                </a:br>
                <a:r>
                  <a:rPr lang="de-DE" dirty="0"/>
                  <a:t>         und das „Kreuzprodukt“ </a:t>
                </a:r>
                <a:br>
                  <a:rPr lang="de-DE" dirty="0"/>
                </a:br>
                <a:r>
                  <a:rPr lang="de-DE" dirty="0"/>
                  <a:t>         für die anderen beiden </a:t>
                </a:r>
                <a:br>
                  <a:rPr lang="de-DE" dirty="0"/>
                </a:br>
                <a:r>
                  <a:rPr lang="de-DE" dirty="0"/>
                  <a:t>         sichtbaren Zeilen</a:t>
                </a:r>
                <a:br>
                  <a:rPr lang="de-DE" dirty="0"/>
                </a:br>
                <a:r>
                  <a:rPr lang="de-DE" dirty="0"/>
                  <a:t>         ausführen</a:t>
                </a:r>
              </a:p>
              <a:p>
                <a:r>
                  <a:rPr lang="de-DE" b="1" dirty="0">
                    <a:solidFill>
                      <a:srgbClr val="FF0000"/>
                    </a:solidFill>
                  </a:rPr>
                  <a:t>        Terme zuerst ohne Ausrechnen mit</a:t>
                </a:r>
                <a:br>
                  <a:rPr lang="de-DE" b="1" dirty="0">
                    <a:solidFill>
                      <a:srgbClr val="FF0000"/>
                    </a:solidFill>
                  </a:rPr>
                </a:br>
                <a:r>
                  <a:rPr lang="de-DE" b="1" dirty="0">
                    <a:solidFill>
                      <a:srgbClr val="FF0000"/>
                    </a:solidFill>
                  </a:rPr>
                  <a:t>        notwendigen Vorzeichenklammern </a:t>
                </a:r>
                <a:br>
                  <a:rPr lang="de-DE" b="1" dirty="0">
                    <a:solidFill>
                      <a:srgbClr val="FF0000"/>
                    </a:solidFill>
                  </a:rPr>
                </a:br>
                <a:r>
                  <a:rPr lang="de-DE" b="1" dirty="0">
                    <a:solidFill>
                      <a:srgbClr val="FF0000"/>
                    </a:solidFill>
                  </a:rPr>
                  <a:t>        ansetzen und dann im nächsten Schritt</a:t>
                </a:r>
                <a:br>
                  <a:rPr lang="de-DE" b="1" dirty="0">
                    <a:solidFill>
                      <a:srgbClr val="FF0000"/>
                    </a:solidFill>
                  </a:rPr>
                </a:br>
                <a:r>
                  <a:rPr lang="de-DE" b="1" dirty="0">
                    <a:solidFill>
                      <a:srgbClr val="FF0000"/>
                    </a:solidFill>
                  </a:rPr>
                  <a:t>        auswerten</a:t>
                </a:r>
                <a:br>
                  <a:rPr lang="de-DE" b="1" dirty="0">
                    <a:solidFill>
                      <a:srgbClr val="FF0000"/>
                    </a:solidFill>
                  </a:rPr>
                </a:br>
                <a:endParaRPr lang="de-DE" dirty="0"/>
              </a:p>
              <a:p>
                <a:r>
                  <a:rPr lang="de-DE" dirty="0"/>
                  <a:t>         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82554"/>
                <a:ext cx="5256584" cy="6227282"/>
              </a:xfrm>
              <a:prstGeom prst="rect">
                <a:avLst/>
              </a:prstGeom>
              <a:blipFill>
                <a:blip r:embed="rId2"/>
                <a:stretch>
                  <a:fillRect l="-1044" t="-8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9CF302AC-9C8C-45CA-B617-12C2C1963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156" y="1165743"/>
            <a:ext cx="2232248" cy="11618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17839F4-79B7-4F00-85C9-480B161C34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2080" y="1052736"/>
            <a:ext cx="3175164" cy="96959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248C4FE-DD50-4D7E-A9E4-1CA2A4E7BB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6155" y="2022333"/>
            <a:ext cx="3310301" cy="80579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0B370413-94D3-4595-BB62-7D45BD8F46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8959" y="3146122"/>
            <a:ext cx="4158819" cy="883749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7DFF4CFA-6F1A-4FCF-BDE0-8D53C8B267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8959" y="4089977"/>
            <a:ext cx="4366159" cy="986584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BCCFA0C1-8DA0-47B9-B5EC-775A081906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72014" y="5023421"/>
            <a:ext cx="1108298" cy="11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31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58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Geometrie - Werkzeuge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92080" y="6093296"/>
            <a:ext cx="3488432" cy="409600"/>
          </a:xfrm>
        </p:spPr>
        <p:txBody>
          <a:bodyPr>
            <a:normAutofit fontScale="55000" lnSpcReduction="2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R. Schwarz, </a:t>
            </a:r>
            <a:r>
              <a:rPr lang="de-DE" b="1" dirty="0" err="1">
                <a:solidFill>
                  <a:schemeClr val="bg1"/>
                </a:solidFill>
              </a:rPr>
              <a:t>StD</a:t>
            </a:r>
            <a:r>
              <a:rPr lang="de-DE" b="1" dirty="0">
                <a:solidFill>
                  <a:schemeClr val="bg1"/>
                </a:solidFill>
              </a:rPr>
              <a:t>, </a:t>
            </a:r>
            <a:r>
              <a:rPr lang="de-DE" b="1" dirty="0" err="1">
                <a:solidFill>
                  <a:schemeClr val="bg1"/>
                </a:solidFill>
              </a:rPr>
              <a:t>RoKo</a:t>
            </a:r>
            <a:r>
              <a:rPr lang="de-DE" b="1" dirty="0">
                <a:solidFill>
                  <a:schemeClr val="bg1"/>
                </a:solidFill>
              </a:rPr>
              <a:t> Deggendorf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/>
              <p:nvPr/>
            </p:nvSpPr>
            <p:spPr>
              <a:xfrm>
                <a:off x="467544" y="882554"/>
                <a:ext cx="4392488" cy="17953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2. Kreuzprodukt  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   →</m:t>
                    </m:r>
                  </m:oMath>
                </a14:m>
                <a:r>
                  <a:rPr lang="de-DE" b="0" dirty="0"/>
                  <a:t>   Vektor</a:t>
                </a:r>
                <a:br>
                  <a:rPr lang="de-DE" b="0" dirty="0"/>
                </a:br>
                <a:r>
                  <a:rPr lang="de-DE" b="0" dirty="0"/>
                  <a:t>    Kontrolle </a:t>
                </a:r>
              </a:p>
              <a:p>
                <a:br>
                  <a:rPr lang="de-DE" dirty="0"/>
                </a:br>
                <a:r>
                  <a:rPr lang="de-DE" dirty="0"/>
                  <a:t>    Der Ergebnisvektor steht </a:t>
                </a:r>
                <a:br>
                  <a:rPr lang="de-DE" dirty="0"/>
                </a:br>
                <a:r>
                  <a:rPr lang="de-DE" dirty="0"/>
                  <a:t>    senkrecht auf </a:t>
                </a:r>
              </a:p>
              <a:p>
                <a:r>
                  <a:rPr lang="de-DE" dirty="0"/>
                  <a:t>    beiden Eingangsvektoren     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82554"/>
                <a:ext cx="4392488" cy="1795300"/>
              </a:xfrm>
              <a:prstGeom prst="rect">
                <a:avLst/>
              </a:prstGeom>
              <a:blipFill>
                <a:blip r:embed="rId2"/>
                <a:stretch>
                  <a:fillRect l="-1250" t="-3061" b="-476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8C93C106-ECD1-4ADC-ACE4-1E6D99E1F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677854"/>
            <a:ext cx="6920918" cy="96717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02167FD-AC65-4A3A-B426-8EE4CBA03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4526" y="2759208"/>
            <a:ext cx="902395" cy="804461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118EBF5-20AA-47D1-8F0E-DD6109ACDF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7002" y="3613015"/>
            <a:ext cx="902395" cy="80446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3B238A2-F119-45CD-91C9-4053429FD8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3608" y="3754734"/>
            <a:ext cx="6920918" cy="97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8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58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Geometrie - Werkzeuge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92080" y="6093296"/>
            <a:ext cx="3488432" cy="409600"/>
          </a:xfrm>
        </p:spPr>
        <p:txBody>
          <a:bodyPr>
            <a:normAutofit fontScale="55000" lnSpcReduction="2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R. Schwarz, </a:t>
            </a:r>
            <a:r>
              <a:rPr lang="de-DE" b="1" dirty="0" err="1">
                <a:solidFill>
                  <a:schemeClr val="bg1"/>
                </a:solidFill>
              </a:rPr>
              <a:t>StD</a:t>
            </a:r>
            <a:r>
              <a:rPr lang="de-DE" b="1" dirty="0">
                <a:solidFill>
                  <a:schemeClr val="bg1"/>
                </a:solidFill>
              </a:rPr>
              <a:t>, </a:t>
            </a:r>
            <a:r>
              <a:rPr lang="de-DE" b="1" dirty="0" err="1">
                <a:solidFill>
                  <a:schemeClr val="bg1"/>
                </a:solidFill>
              </a:rPr>
              <a:t>RoKo</a:t>
            </a:r>
            <a:r>
              <a:rPr lang="de-DE" b="1" dirty="0">
                <a:solidFill>
                  <a:schemeClr val="bg1"/>
                </a:solidFill>
              </a:rPr>
              <a:t> Deggendorf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/>
              <p:nvPr/>
            </p:nvSpPr>
            <p:spPr>
              <a:xfrm>
                <a:off x="467544" y="882554"/>
                <a:ext cx="4392488" cy="68730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2. Kreuzprodukt  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   →</m:t>
                    </m:r>
                  </m:oMath>
                </a14:m>
                <a:r>
                  <a:rPr lang="de-DE" b="0" dirty="0"/>
                  <a:t>   Vektor</a:t>
                </a:r>
                <a:br>
                  <a:rPr lang="de-DE" b="0" dirty="0"/>
                </a:br>
                <a:r>
                  <a:rPr lang="de-DE" b="0" dirty="0"/>
                  <a:t>    </a:t>
                </a:r>
                <a:endParaRPr lang="de-DE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82554"/>
                <a:ext cx="4392488" cy="687304"/>
              </a:xfrm>
              <a:prstGeom prst="rect">
                <a:avLst/>
              </a:prstGeom>
              <a:blipFill>
                <a:blip r:embed="rId2"/>
                <a:stretch>
                  <a:fillRect l="-1250" t="-79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347F9E8-15C1-46EC-B1A0-ADE42F3649CB}"/>
                  </a:ext>
                </a:extLst>
              </p:cNvPr>
              <p:cNvSpPr txBox="1"/>
              <p:nvPr/>
            </p:nvSpPr>
            <p:spPr>
              <a:xfrm>
                <a:off x="461720" y="1393377"/>
                <a:ext cx="7632848" cy="431060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alternativ kann auch die geometrische Definition benutzt werden:</a:t>
                </a:r>
              </a:p>
              <a:p>
                <a:endParaRPr lang="de-DE" dirty="0"/>
              </a:p>
              <a:p>
                <a:r>
                  <a:rPr lang="de-DE" dirty="0"/>
                  <a:t>Skalarprodukt  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| =|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 |∗</m:t>
                    </m:r>
                    <m:d>
                      <m:dPr>
                        <m:begChr m:val="|"/>
                        <m:endChr m:val="|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∗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e>
                    </m:func>
                  </m:oMath>
                </a14:m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eher unüblich, da der Winkel im allgemeinen nicht bekannt ist und auch die wichtigste Eigenschaft des Kreuzproduktes – senkrecht – </a:t>
                </a:r>
                <a:r>
                  <a:rPr lang="de-DE"/>
                  <a:t>dabei verschwindet.</a:t>
                </a:r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wichtig:</a:t>
                </a:r>
                <a:br>
                  <a:rPr lang="de-DE" dirty="0"/>
                </a:br>
                <a:r>
                  <a:rPr lang="de-DE" dirty="0"/>
                  <a:t>Das Kreuzprodukt ist so skaliert, dass die Länge des Ergebnisvektors die Fläche des von den Ausgangsvektoren gebildeten Parallelogramms liefert!</a:t>
                </a:r>
                <a:br>
                  <a:rPr lang="de-DE" dirty="0"/>
                </a:br>
                <a:br>
                  <a:rPr lang="de-DE" dirty="0"/>
                </a:br>
                <a:r>
                  <a:rPr lang="de-DE" dirty="0"/>
                  <a:t>Anwendung: Flächenbestimmung Parallelogramm, Dreieck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347F9E8-15C1-46EC-B1A0-ADE42F364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20" y="1393377"/>
                <a:ext cx="7632848" cy="4310604"/>
              </a:xfrm>
              <a:prstGeom prst="rect">
                <a:avLst/>
              </a:prstGeom>
              <a:blipFill>
                <a:blip r:embed="rId3"/>
                <a:stretch>
                  <a:fillRect l="-719" t="-849" r="-87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22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58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Geometrie - Werkzeuge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92080" y="6093296"/>
            <a:ext cx="3488432" cy="409600"/>
          </a:xfrm>
        </p:spPr>
        <p:txBody>
          <a:bodyPr>
            <a:normAutofit fontScale="55000" lnSpcReduction="2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R. Schwarz, </a:t>
            </a:r>
            <a:r>
              <a:rPr lang="de-DE" b="1" dirty="0" err="1">
                <a:solidFill>
                  <a:schemeClr val="bg1"/>
                </a:solidFill>
              </a:rPr>
              <a:t>StD</a:t>
            </a:r>
            <a:r>
              <a:rPr lang="de-DE" b="1" dirty="0">
                <a:solidFill>
                  <a:schemeClr val="bg1"/>
                </a:solidFill>
              </a:rPr>
              <a:t>, </a:t>
            </a:r>
            <a:r>
              <a:rPr lang="de-DE" b="1" dirty="0" err="1">
                <a:solidFill>
                  <a:schemeClr val="bg1"/>
                </a:solidFill>
              </a:rPr>
              <a:t>RoKo</a:t>
            </a:r>
            <a:r>
              <a:rPr lang="de-DE" b="1" dirty="0">
                <a:solidFill>
                  <a:schemeClr val="bg1"/>
                </a:solidFill>
              </a:rPr>
              <a:t> Deggendorf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/>
              <p:nvPr/>
            </p:nvSpPr>
            <p:spPr>
              <a:xfrm>
                <a:off x="467544" y="882554"/>
                <a:ext cx="8208912" cy="964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2. Kreuzprodukt  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i="1">
                        <a:latin typeface="Cambria Math" panose="02040503050406030204" pitchFamily="18" charset="0"/>
                      </a:rPr>
                      <m:t>   →</m:t>
                    </m:r>
                  </m:oMath>
                </a14:m>
                <a:r>
                  <a:rPr lang="de-DE" dirty="0"/>
                  <a:t>   Vektor </a:t>
                </a:r>
                <a:endParaRPr lang="de-DE" b="0" dirty="0"/>
              </a:p>
              <a:p>
                <a:pPr marL="342900" indent="-342900">
                  <a:buAutoNum type="arabicPeriod"/>
                </a:pPr>
                <a:endParaRPr lang="de-DE" dirty="0"/>
              </a:p>
              <a:p>
                <a:r>
                  <a:rPr lang="de-DE" dirty="0"/>
                  <a:t>	typische Aufgabenstellungen:  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82554"/>
                <a:ext cx="8208912" cy="964303"/>
              </a:xfrm>
              <a:prstGeom prst="rect">
                <a:avLst/>
              </a:prstGeom>
              <a:blipFill>
                <a:blip r:embed="rId2"/>
                <a:stretch>
                  <a:fillRect l="-669" t="-5696" b="-94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58F2709A-0F5D-4672-8AA8-193F9A01E046}"/>
              </a:ext>
            </a:extLst>
          </p:cNvPr>
          <p:cNvSpPr txBox="1"/>
          <p:nvPr/>
        </p:nvSpPr>
        <p:spPr>
          <a:xfrm>
            <a:off x="395536" y="1851522"/>
            <a:ext cx="7632848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Aufstellung eines Normalenvektors, </a:t>
            </a:r>
            <a:br>
              <a:rPr lang="de-DE" dirty="0"/>
            </a:br>
            <a:r>
              <a:rPr lang="de-DE" dirty="0" err="1"/>
              <a:t>Ebene:Parameterform</a:t>
            </a:r>
            <a:r>
              <a:rPr lang="de-DE" dirty="0"/>
              <a:t> </a:t>
            </a:r>
            <a:r>
              <a:rPr lang="de-DE" dirty="0">
                <a:sym typeface="Wingdings" panose="05000000000000000000" pitchFamily="2" charset="2"/>
              </a:rPr>
              <a:t> Normalenform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( 9, 10 )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Konstruktion von Spiegelpunkten</a:t>
            </a:r>
            <a:br>
              <a:rPr lang="de-DE" dirty="0"/>
            </a:br>
            <a:r>
              <a:rPr lang="de-DE" dirty="0"/>
              <a:t>( 11, 12 )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Flächenberechnung: Parallelogramm, Dreieck</a:t>
            </a:r>
            <a:br>
              <a:rPr lang="de-DE" dirty="0"/>
            </a:br>
            <a:r>
              <a:rPr lang="de-DE" dirty="0"/>
              <a:t>( 13, 14 )</a:t>
            </a:r>
          </a:p>
        </p:txBody>
      </p:sp>
    </p:spTree>
    <p:extLst>
      <p:ext uri="{BB962C8B-B14F-4D97-AF65-F5344CB8AC3E}">
        <p14:creationId xmlns:p14="http://schemas.microsoft.com/office/powerpoint/2010/main" val="257480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458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Geometrie - Werkzeuge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92080" y="6093296"/>
            <a:ext cx="3488432" cy="409600"/>
          </a:xfrm>
        </p:spPr>
        <p:txBody>
          <a:bodyPr>
            <a:normAutofit fontScale="55000" lnSpcReduction="2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R. Schwarz, </a:t>
            </a:r>
            <a:r>
              <a:rPr lang="de-DE" b="1" dirty="0" err="1">
                <a:solidFill>
                  <a:schemeClr val="bg1"/>
                </a:solidFill>
              </a:rPr>
              <a:t>StD</a:t>
            </a:r>
            <a:r>
              <a:rPr lang="de-DE" b="1" dirty="0">
                <a:solidFill>
                  <a:schemeClr val="bg1"/>
                </a:solidFill>
              </a:rPr>
              <a:t>, </a:t>
            </a:r>
            <a:r>
              <a:rPr lang="de-DE" b="1" dirty="0" err="1">
                <a:solidFill>
                  <a:schemeClr val="bg1"/>
                </a:solidFill>
              </a:rPr>
              <a:t>RoKo</a:t>
            </a:r>
            <a:r>
              <a:rPr lang="de-DE" b="1" dirty="0">
                <a:solidFill>
                  <a:schemeClr val="bg1"/>
                </a:solidFill>
              </a:rPr>
              <a:t> Deggendorf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/>
              <p:nvPr/>
            </p:nvSpPr>
            <p:spPr>
              <a:xfrm>
                <a:off x="467544" y="882554"/>
                <a:ext cx="8208912" cy="986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3.  Spatprodukt  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b="0" i="0" smtClean="0">
                        <a:latin typeface="Cambria Math" panose="02040503050406030204" pitchFamily="18" charset="0"/>
                      </a:rPr>
                      <m:t> ∗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  →</m:t>
                    </m:r>
                  </m:oMath>
                </a14:m>
                <a:r>
                  <a:rPr lang="de-DE" b="0" dirty="0"/>
                  <a:t>   Zahl  ( Skalar ), </a:t>
                </a:r>
                <a:br>
                  <a:rPr lang="de-DE" b="0" dirty="0"/>
                </a:br>
                <a:r>
                  <a:rPr lang="de-DE" b="0" dirty="0"/>
                  <a:t>     Reihenfolge der Vektoren ist beliebig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5A3D9D-826B-4022-A0D6-60B94872D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82554"/>
                <a:ext cx="8208912" cy="986552"/>
              </a:xfrm>
              <a:prstGeom prst="rect">
                <a:avLst/>
              </a:prstGeom>
              <a:blipFill>
                <a:blip r:embed="rId2"/>
                <a:stretch>
                  <a:fillRect l="-669" t="-37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58F2709A-0F5D-4672-8AA8-193F9A01E046}"/>
              </a:ext>
            </a:extLst>
          </p:cNvPr>
          <p:cNvSpPr txBox="1"/>
          <p:nvPr/>
        </p:nvSpPr>
        <p:spPr>
          <a:xfrm>
            <a:off x="825352" y="1556792"/>
            <a:ext cx="7632848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typische Aufgaben: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Volumenbestimmung:  Spat, Pyramiden, Prisma, </a:t>
            </a:r>
            <a:br>
              <a:rPr lang="de-DE" dirty="0"/>
            </a:br>
            <a:r>
              <a:rPr lang="de-DE" dirty="0"/>
              <a:t>( quadratisch, dreieckig, ….. )</a:t>
            </a:r>
          </a:p>
          <a:p>
            <a:r>
              <a:rPr lang="de-DE" dirty="0"/>
              <a:t>    ( 15, 16, 17 )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Überprüfung von 3 Vektoren auf lin. Abhängigkeit </a:t>
            </a:r>
            <a:r>
              <a:rPr lang="de-DE" dirty="0">
                <a:sym typeface="Wingdings" panose="05000000000000000000" pitchFamily="2" charset="2"/>
              </a:rPr>
              <a:t> Lage in einer Ebene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>
                <a:sym typeface="Wingdings" panose="05000000000000000000" pitchFamily="2" charset="2"/>
              </a:rPr>
              <a:t>( 18 </a:t>
            </a:r>
            <a:r>
              <a:rPr lang="de-DE" dirty="0"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5846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570</Words>
  <Application>Microsoft Office PowerPoint</Application>
  <PresentationFormat>Bildschirmpräsentation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5" baseType="lpstr">
      <vt:lpstr>Arial</vt:lpstr>
      <vt:lpstr>Cambria Math</vt:lpstr>
      <vt:lpstr>Lucida Sans Unicode</vt:lpstr>
      <vt:lpstr>Verdana</vt:lpstr>
      <vt:lpstr>Wingdings</vt:lpstr>
      <vt:lpstr>Wingdings 2</vt:lpstr>
      <vt:lpstr>Wingdings 3</vt:lpstr>
      <vt:lpstr>Deimos</vt:lpstr>
      <vt:lpstr>    Geometrie - Werkzeuge</vt:lpstr>
      <vt:lpstr>    Geometrie - Werkzeuge</vt:lpstr>
      <vt:lpstr>    Geometrie - Werkzeuge</vt:lpstr>
      <vt:lpstr>    Geometrie - Werkzeuge</vt:lpstr>
      <vt:lpstr>    Geometrie - Werkzeuge</vt:lpstr>
      <vt:lpstr>    Geometrie - Werkzeuge</vt:lpstr>
      <vt:lpstr>    Geometrie - Werkzeuge</vt:lpstr>
    </vt:vector>
  </TitlesOfParts>
  <Company>RoKo Gymnasium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Runden natürlicher Zahlen</dc:title>
  <dc:creator>Richard Schwarz</dc:creator>
  <cp:lastModifiedBy>Richard</cp:lastModifiedBy>
  <cp:revision>98</cp:revision>
  <dcterms:created xsi:type="dcterms:W3CDTF">2016-10-11T19:30:53Z</dcterms:created>
  <dcterms:modified xsi:type="dcterms:W3CDTF">2024-12-02T18:02:53Z</dcterms:modified>
</cp:coreProperties>
</file>